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5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5" roundtripDataSignature="AMtx7mh6EfYYHqLy6gwN74DZTameE5GW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customschemas.google.com/relationships/presentationmetadata" Target="metadata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Fcvgp6gNh6o&amp;feature=youtu.be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Immunization Schedule in the US</a:t>
            </a:r>
            <a:endParaRPr/>
          </a:p>
        </p:txBody>
      </p:sp>
      <p:sp>
        <p:nvSpPr>
          <p:cNvPr id="121" name="Google Shape;12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Video: </a:t>
            </a:r>
            <a:r>
              <a:rPr lang="en-GB" u="sng">
                <a:solidFill>
                  <a:schemeClr val="hlink"/>
                </a:solidFill>
                <a:hlinkClick r:id="rId2"/>
              </a:rPr>
              <a:t>https://www.youtube.com/watch?v=Fcvgp6gNh6o&amp;feature=youtu.be</a:t>
            </a:r>
            <a:r>
              <a:rPr lang="en-GB"/>
              <a:t>  </a:t>
            </a:r>
            <a:endParaRPr/>
          </a:p>
        </p:txBody>
      </p:sp>
      <p:sp>
        <p:nvSpPr>
          <p:cNvPr id="129" name="Google Shape;129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Students roleplay as the FDA and engage in a dataset activity</a:t>
            </a:r>
            <a:endParaRPr/>
          </a:p>
        </p:txBody>
      </p:sp>
      <p:sp>
        <p:nvSpPr>
          <p:cNvPr id="142" name="Google Shape;142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b9fcbb4923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b9fcbb492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b9fcbb4923_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19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81" name="Google Shape;81;p1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0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/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1"/>
          <p:cNvSpPr txBox="1"/>
          <p:nvPr>
            <p:ph idx="1" type="body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2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3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1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9" name="Google Shape;49;p1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15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6" name="Google Shape;56;p15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" name="Google Shape;57;p15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4" name="Google Shape;74;p1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88A44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youtube.com/watch?v=Fcvgp6gNh6o&amp;feature=youtu.be" TargetMode="External"/><Relationship Id="rId4" Type="http://schemas.openxmlformats.org/officeDocument/2006/relationships/hyperlink" Target="https://www.youtube.com/watch?v=Fcvgp6gNh6o&amp;feature=youtu.be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1414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/>
          <p:nvPr>
            <p:ph type="ctrTitle"/>
          </p:nvPr>
        </p:nvSpPr>
        <p:spPr>
          <a:xfrm>
            <a:off x="5598460" y="1337969"/>
            <a:ext cx="3065480" cy="2166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50"/>
              <a:buFont typeface="Calibri"/>
              <a:buNone/>
            </a:pPr>
            <a:r>
              <a:rPr lang="en-GB" sz="3150"/>
              <a:t>Lesson 6:</a:t>
            </a:r>
            <a:br>
              <a:rPr lang="en-GB" sz="3150"/>
            </a:br>
            <a:r>
              <a:rPr lang="en-GB" sz="3150"/>
              <a:t> </a:t>
            </a:r>
            <a:br>
              <a:rPr lang="en-GB" sz="3150"/>
            </a:br>
            <a:r>
              <a:rPr lang="en-GB" sz="3150"/>
              <a:t>“How do vaccines get approved?”</a:t>
            </a:r>
            <a:br>
              <a:rPr lang="en-GB" sz="3150"/>
            </a:br>
            <a:endParaRPr sz="3150"/>
          </a:p>
        </p:txBody>
      </p:sp>
      <p:sp>
        <p:nvSpPr>
          <p:cNvPr id="101" name="Google Shape;101;p1"/>
          <p:cNvSpPr txBox="1"/>
          <p:nvPr>
            <p:ph idx="1" type="subTitle"/>
          </p:nvPr>
        </p:nvSpPr>
        <p:spPr>
          <a:xfrm>
            <a:off x="5598459" y="3563169"/>
            <a:ext cx="3065478" cy="8608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GB" sz="2000"/>
              <a:t>UNIT: </a:t>
            </a:r>
            <a:r>
              <a:rPr lang="en-GB" sz="2000"/>
              <a:t>COVID</a:t>
            </a:r>
            <a:r>
              <a:rPr lang="en-GB" sz="2000"/>
              <a:t>-19 Unit</a:t>
            </a:r>
            <a:endParaRPr sz="2000"/>
          </a:p>
        </p:txBody>
      </p:sp>
      <p:sp>
        <p:nvSpPr>
          <p:cNvPr id="102" name="Google Shape;102;p1"/>
          <p:cNvSpPr/>
          <p:nvPr/>
        </p:nvSpPr>
        <p:spPr>
          <a:xfrm rot="10800000">
            <a:off x="0" y="0"/>
            <a:ext cx="5391039" cy="5143500"/>
          </a:xfrm>
          <a:custGeom>
            <a:rect b="b" l="l" r="r" t="t"/>
            <a:pathLst>
              <a:path extrusionOk="0" h="6858000" w="7188051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lt1">
              <a:alpha val="8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What do you call the disease caused by the novel coronavirus? Covid-19" id="103" name="Google Shape;103;p1"/>
          <p:cNvPicPr preferRelativeResize="0"/>
          <p:nvPr/>
        </p:nvPicPr>
        <p:blipFill rotWithShape="1">
          <a:blip r:embed="rId3">
            <a:alphaModFix/>
          </a:blip>
          <a:srcRect b="2422" l="0" r="-3" t="0"/>
          <a:stretch/>
        </p:blipFill>
        <p:spPr>
          <a:xfrm>
            <a:off x="20" y="10"/>
            <a:ext cx="5271352" cy="5143490"/>
          </a:xfrm>
          <a:custGeom>
            <a:rect b="b" l="l" r="r" t="t"/>
            <a:pathLst>
              <a:path extrusionOk="0" h="6858000" w="7028495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402" y="4027875"/>
            <a:ext cx="1807650" cy="44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"/>
          <p:cNvSpPr txBox="1"/>
          <p:nvPr/>
        </p:nvSpPr>
        <p:spPr>
          <a:xfrm>
            <a:off x="202277" y="49876"/>
            <a:ext cx="8229600" cy="88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GB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Outcomes</a:t>
            </a:r>
            <a:endParaRPr/>
          </a:p>
        </p:txBody>
      </p:sp>
      <p:sp>
        <p:nvSpPr>
          <p:cNvPr id="111" name="Google Shape;111;p2"/>
          <p:cNvSpPr txBox="1"/>
          <p:nvPr/>
        </p:nvSpPr>
        <p:spPr>
          <a:xfrm>
            <a:off x="77575" y="1078400"/>
            <a:ext cx="9066300" cy="17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Identify the regulatory body in the US for vaccines.</a:t>
            </a:r>
            <a:endParaRPr sz="2000">
              <a:solidFill>
                <a:schemeClr val="dk1"/>
              </a:solidFill>
            </a:endParaRPr>
          </a:p>
          <a:p>
            <a:pPr indent="-514350" lvl="0" marL="5143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>
                <a:solidFill>
                  <a:schemeClr val="dk1"/>
                </a:solidFill>
              </a:rPr>
              <a:t>Analyse datasets to better understand criteria used by researchers during clinical trials. </a:t>
            </a:r>
            <a:endParaRPr sz="2000">
              <a:solidFill>
                <a:schemeClr val="dk1"/>
              </a:solidFill>
            </a:endParaRPr>
          </a:p>
          <a:p>
            <a:pPr indent="-514350" lvl="0" marL="5143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>
                <a:solidFill>
                  <a:schemeClr val="dk1"/>
                </a:solidFill>
              </a:rPr>
              <a:t>Explain the role of the regulatory body in approving a vaccine, the criteria used, and also the continued role post-approval.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457200" y="2931842"/>
            <a:ext cx="8229600" cy="2047500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SCENARIO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James’s aunt Sarah has now submitted the data she collected during the clinical trials for the new 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COVID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-19 vaccine. It is now your role to look at this data and decide whether it can be approved for public use or not. What criteria will you use?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type="title"/>
          </p:nvPr>
        </p:nvSpPr>
        <p:spPr>
          <a:xfrm>
            <a:off x="0" y="1"/>
            <a:ext cx="1753985" cy="16744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1" lang="en-GB" sz="1600"/>
              <a:t>Oversight of approval of new drugs and new vaccines is done by the independent FDA:</a:t>
            </a:r>
            <a:endParaRPr b="1" sz="1600"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549" y="1"/>
            <a:ext cx="73484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4" name="Google Shape;124;p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149646" y="415614"/>
            <a:ext cx="4306641" cy="430664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5"/>
          <p:cNvSpPr txBox="1"/>
          <p:nvPr>
            <p:ph type="title"/>
          </p:nvPr>
        </p:nvSpPr>
        <p:spPr>
          <a:xfrm>
            <a:off x="933804" y="967323"/>
            <a:ext cx="2738325" cy="3203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Calibri"/>
              <a:buNone/>
            </a:pPr>
            <a:r>
              <a:rPr lang="en-GB" sz="4200" u="sng">
                <a:solidFill>
                  <a:srgbClr val="FFFFFF"/>
                </a:solidFill>
              </a:rPr>
              <a:t>The Role of the </a:t>
            </a:r>
            <a:r>
              <a:rPr lang="en-GB" sz="4200" u="sng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FDA</a:t>
            </a:r>
            <a:endParaRPr sz="4200" u="sng">
              <a:solidFill>
                <a:srgbClr val="FFFFFF"/>
              </a:solidFill>
            </a:endParaRPr>
          </a:p>
        </p:txBody>
      </p:sp>
      <p:sp>
        <p:nvSpPr>
          <p:cNvPr id="134" name="Google Shape;134;p5"/>
          <p:cNvSpPr/>
          <p:nvPr/>
        </p:nvSpPr>
        <p:spPr>
          <a:xfrm>
            <a:off x="842619" y="280795"/>
            <a:ext cx="128637" cy="128636"/>
          </a:xfrm>
          <a:custGeom>
            <a:rect b="b" l="l" r="r" t="t"/>
            <a:pathLst>
              <a:path extrusionOk="0" h="171515" w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412581" y="813380"/>
            <a:ext cx="118159" cy="118159"/>
          </a:xfrm>
          <a:custGeom>
            <a:rect b="b" l="l" r="r" t="t"/>
            <a:pathLst>
              <a:path extrusionOk="0" h="157545" w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5"/>
          <p:cNvSpPr txBox="1"/>
          <p:nvPr>
            <p:ph idx="1" type="body"/>
          </p:nvPr>
        </p:nvSpPr>
        <p:spPr>
          <a:xfrm>
            <a:off x="4644625" y="99050"/>
            <a:ext cx="3853200" cy="466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Watch this </a:t>
            </a:r>
            <a:r>
              <a:rPr lang="en-GB" sz="2000" u="sng">
                <a:solidFill>
                  <a:schemeClr val="hlink"/>
                </a:solidFill>
                <a:hlinkClick r:id="rId4"/>
              </a:rPr>
              <a:t>video</a:t>
            </a:r>
            <a:r>
              <a:rPr lang="en-GB" sz="2000"/>
              <a:t> from the CDC and answer the following questions: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What do</a:t>
            </a:r>
            <a:r>
              <a:rPr lang="en-GB" sz="2000"/>
              <a:t> you think the</a:t>
            </a:r>
            <a:r>
              <a:rPr lang="en-GB" sz="2000">
                <a:solidFill>
                  <a:schemeClr val="dk1"/>
                </a:solidFill>
              </a:rPr>
              <a:t> </a:t>
            </a:r>
            <a:r>
              <a:rPr b="1" lang="en-GB" sz="2000">
                <a:solidFill>
                  <a:schemeClr val="dk1"/>
                </a:solidFill>
              </a:rPr>
              <a:t>FDA</a:t>
            </a:r>
            <a:r>
              <a:rPr lang="en-GB" sz="2000">
                <a:solidFill>
                  <a:schemeClr val="dk1"/>
                </a:solidFill>
              </a:rPr>
              <a:t> stand for?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What are vaccine ‘</a:t>
            </a:r>
            <a:r>
              <a:rPr b="1" lang="en-GB" sz="2000">
                <a:solidFill>
                  <a:schemeClr val="dk1"/>
                </a:solidFill>
              </a:rPr>
              <a:t>lots</a:t>
            </a:r>
            <a:r>
              <a:rPr lang="en-GB" sz="2000">
                <a:solidFill>
                  <a:schemeClr val="dk1"/>
                </a:solidFill>
              </a:rPr>
              <a:t>’?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What is the </a:t>
            </a:r>
            <a:r>
              <a:rPr b="1" lang="en-GB" sz="2000">
                <a:solidFill>
                  <a:schemeClr val="dk1"/>
                </a:solidFill>
              </a:rPr>
              <a:t>immunisation schedule</a:t>
            </a:r>
            <a:r>
              <a:rPr lang="en-GB" sz="2000">
                <a:solidFill>
                  <a:schemeClr val="dk1"/>
                </a:solidFill>
              </a:rPr>
              <a:t>? (can you name any current vaccines on this schedule?)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What is the </a:t>
            </a:r>
            <a:r>
              <a:rPr lang="en-GB" sz="2000" u="sng">
                <a:solidFill>
                  <a:schemeClr val="dk1"/>
                </a:solidFill>
              </a:rPr>
              <a:t>criteria</a:t>
            </a:r>
            <a:r>
              <a:rPr lang="en-GB" sz="2000">
                <a:solidFill>
                  <a:schemeClr val="dk1"/>
                </a:solidFill>
              </a:rPr>
              <a:t> that the FDA uses to approval a vaccine?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>
                <a:solidFill>
                  <a:schemeClr val="dk1"/>
                </a:solidFill>
              </a:rPr>
              <a:t>What </a:t>
            </a:r>
            <a:r>
              <a:rPr lang="en-GB" sz="2000" u="sng">
                <a:solidFill>
                  <a:schemeClr val="dk1"/>
                </a:solidFill>
              </a:rPr>
              <a:t>ongoing monitoring</a:t>
            </a:r>
            <a:r>
              <a:rPr lang="en-GB" sz="2000">
                <a:solidFill>
                  <a:schemeClr val="dk1"/>
                </a:solidFill>
              </a:rPr>
              <a:t> is there of a vaccine after it has been approved?</a:t>
            </a:r>
            <a:endParaRPr/>
          </a:p>
        </p:txBody>
      </p:sp>
      <p:sp>
        <p:nvSpPr>
          <p:cNvPr id="137" name="Google Shape;137;p5"/>
          <p:cNvSpPr/>
          <p:nvPr/>
        </p:nvSpPr>
        <p:spPr>
          <a:xfrm>
            <a:off x="3150585" y="4767340"/>
            <a:ext cx="84319" cy="84319"/>
          </a:xfrm>
          <a:custGeom>
            <a:rect b="b" l="l" r="r" t="t"/>
            <a:pathLst>
              <a:path extrusionOk="0" h="112426" w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8" name="Google Shape;138;p5"/>
          <p:cNvCxnSpPr/>
          <p:nvPr/>
        </p:nvCxnSpPr>
        <p:spPr>
          <a:xfrm>
            <a:off x="8689621" y="2707795"/>
            <a:ext cx="0" cy="2429046"/>
          </a:xfrm>
          <a:prstGeom prst="straightConnector1">
            <a:avLst/>
          </a:prstGeom>
          <a:noFill/>
          <a:ln cap="sq" cmpd="sng" w="25400">
            <a:solidFill>
              <a:schemeClr val="accent1"/>
            </a:solidFill>
            <a:prstDash val="solid"/>
            <a:bevel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/>
          <p:nvPr/>
        </p:nvSpPr>
        <p:spPr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6575"/>
            <a:ext cx="9143999" cy="481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2759250" y="3983175"/>
            <a:ext cx="3777900" cy="10467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You will now take on the role of a clinical researcher and examine some datasets.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Calibri"/>
                <a:ea typeface="Calibri"/>
                <a:cs typeface="Calibri"/>
                <a:sym typeface="Calibri"/>
              </a:rPr>
              <a:t>Will you approve of the Covid-19 treatment proceeding to phase 3 clinical trials?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b9fcbb4923_0_1"/>
          <p:cNvSpPr txBox="1"/>
          <p:nvPr>
            <p:ph type="title"/>
          </p:nvPr>
        </p:nvSpPr>
        <p:spPr>
          <a:xfrm>
            <a:off x="0" y="4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FF"/>
                </a:solidFill>
              </a:rPr>
              <a:t>What is the data telling us?</a:t>
            </a:r>
            <a:r>
              <a:rPr lang="en-GB" sz="3200">
                <a:solidFill>
                  <a:srgbClr val="0000FF"/>
                </a:solidFill>
              </a:rPr>
              <a:t> (or not)</a:t>
            </a:r>
            <a:endParaRPr sz="3200">
              <a:solidFill>
                <a:srgbClr val="0000FF"/>
              </a:solidFill>
            </a:endParaRPr>
          </a:p>
        </p:txBody>
      </p:sp>
      <p:sp>
        <p:nvSpPr>
          <p:cNvPr id="153" name="Google Shape;153;gb9fcbb4923_0_1"/>
          <p:cNvSpPr txBox="1"/>
          <p:nvPr>
            <p:ph idx="1" type="body"/>
          </p:nvPr>
        </p:nvSpPr>
        <p:spPr>
          <a:xfrm>
            <a:off x="56450" y="646050"/>
            <a:ext cx="7273200" cy="385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700"/>
              <a:t>Some questions to ask yourselves in your groups:</a:t>
            </a:r>
            <a:endParaRPr sz="27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What is the sample size? Is it a representative sample for phase 2 clinical trials?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What is the placebo data telling us?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Are there ways you can present the data to better understand the significance of the data points?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Are there ways you can segment the data to </a:t>
            </a:r>
            <a:r>
              <a:rPr lang="en-GB" sz="1800"/>
              <a:t>understand</a:t>
            </a:r>
            <a:r>
              <a:rPr lang="en-GB" sz="1800"/>
              <a:t> the impact on certain demographics?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Have there been any adverse effects? Are they significant (severity/frequency)?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What is your ‘threshold’ for deciding on whether this drug should proceed to phase 3 clinical trials? What is your criteria and reasoning? What would your criteria be for stopping the clinical trials all together?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What further information or research might you want to do before deciding to proceed with clinical trials?</a:t>
            </a:r>
            <a:endParaRPr sz="1800"/>
          </a:p>
        </p:txBody>
      </p:sp>
      <p:pic>
        <p:nvPicPr>
          <p:cNvPr id="154" name="Google Shape;154;gb9fcbb4923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3999" y="857400"/>
            <a:ext cx="1822426" cy="1202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"/>
          <p:cNvSpPr txBox="1"/>
          <p:nvPr/>
        </p:nvSpPr>
        <p:spPr>
          <a:xfrm>
            <a:off x="202277" y="49876"/>
            <a:ext cx="8229600" cy="88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 sz="4400">
                <a:solidFill>
                  <a:schemeClr val="dk1"/>
                </a:solidFill>
              </a:rPr>
              <a:t>Group Work</a:t>
            </a:r>
            <a:endParaRPr/>
          </a:p>
        </p:txBody>
      </p:sp>
      <p:sp>
        <p:nvSpPr>
          <p:cNvPr id="161" name="Google Shape;161;p7"/>
          <p:cNvSpPr/>
          <p:nvPr/>
        </p:nvSpPr>
        <p:spPr>
          <a:xfrm>
            <a:off x="457200" y="1059182"/>
            <a:ext cx="8229600" cy="2047384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SCENARIO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James’s aunt Sarah has now submitted the data she collected during the clinical trials for the new 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COVID</a:t>
            </a:r>
            <a:r>
              <a:rPr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-19 vaccine. It is now your role to look at this data and decide whether it can be approved for public use or not.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criteria will you use?</a:t>
            </a:r>
            <a:endParaRPr b="1"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pon Further Reflection: Exit Tickets - Teach Like a Champion" id="162" name="Google Shape;16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76304" y="3442978"/>
            <a:ext cx="2575215" cy="1529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2021-01-18T17:11:48Z</dcterms:created>
  <dc:creator>Edison Huynh</dc:creator>
</cp:coreProperties>
</file>