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5143500" cx="9144000"/>
  <p:notesSz cx="6858000" cy="9144000"/>
  <p:embeddedFontLst>
    <p:embeddedFont>
      <p:font typeface="EB Garamond"/>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20" roundtripDataSignature="AMtx7mgl22D1MILTq8H7iGZkfwwtOLsI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EBGaramond-bold.fntdata"/><Relationship Id="rId16" Type="http://schemas.openxmlformats.org/officeDocument/2006/relationships/font" Target="fonts/EBGaramond-regular.fntdata"/><Relationship Id="rId5" Type="http://schemas.openxmlformats.org/officeDocument/2006/relationships/slideMaster" Target="slideMasters/slideMaster2.xml"/><Relationship Id="rId19" Type="http://schemas.openxmlformats.org/officeDocument/2006/relationships/font" Target="fonts/EBGaramond-boldItalic.fntdata"/><Relationship Id="rId6" Type="http://schemas.openxmlformats.org/officeDocument/2006/relationships/notesMaster" Target="notesMasters/notesMaster1.xml"/><Relationship Id="rId18" Type="http://schemas.openxmlformats.org/officeDocument/2006/relationships/font" Target="fonts/EBGaramon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1" lang="en-US" sz="1800" u="none" strike="noStrike">
                <a:solidFill>
                  <a:srgbClr val="000000"/>
                </a:solidFill>
                <a:latin typeface="EB Garamond"/>
                <a:ea typeface="EB Garamond"/>
                <a:cs typeface="EB Garamond"/>
                <a:sym typeface="EB Garamond"/>
              </a:rPr>
              <a:t>Credit: </a:t>
            </a:r>
            <a:r>
              <a:rPr b="0" i="0" lang="en-US" sz="1800" u="none" strike="noStrike">
                <a:solidFill>
                  <a:srgbClr val="000000"/>
                </a:solidFill>
                <a:latin typeface="EB Garamond"/>
                <a:ea typeface="EB Garamond"/>
                <a:cs typeface="EB Garamond"/>
                <a:sym typeface="EB Garamond"/>
              </a:rPr>
              <a:t>Tkarcher, cc by-sa 4.0, based on an original by National Institutes of Health (NIH). &lt;https://commons.wikimedia.org/wiki/ File:Herd_immunity.svg&gt;. </a:t>
            </a:r>
            <a:endParaRPr/>
          </a:p>
        </p:txBody>
      </p:sp>
      <p:sp>
        <p:nvSpPr>
          <p:cNvPr id="116" name="Google Shape;116;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t/>
            </a:r>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marR="0" rtl="0" algn="l">
              <a:lnSpc>
                <a:spcPct val="100000"/>
              </a:lnSpc>
              <a:spcBef>
                <a:spcPts val="0"/>
              </a:spcBef>
              <a:spcAft>
                <a:spcPts val="0"/>
              </a:spcAft>
              <a:buClr>
                <a:schemeClr val="dk1"/>
              </a:buClr>
              <a:buSzPts val="1200"/>
              <a:buFont typeface="Calibri"/>
              <a:buNone/>
            </a:pPr>
            <a:r>
              <a:rPr lang="en-US"/>
              <a:t>We are going to discuss ethics in the next lesson but you could also ask:</a:t>
            </a:r>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marR="0" rtl="0" algn="l">
              <a:lnSpc>
                <a:spcPct val="100000"/>
              </a:lnSpc>
              <a:spcBef>
                <a:spcPts val="0"/>
              </a:spcBef>
              <a:spcAft>
                <a:spcPts val="0"/>
              </a:spcAft>
              <a:buClr>
                <a:schemeClr val="dk1"/>
              </a:buClr>
              <a:buSzPts val="1200"/>
              <a:buFont typeface="Calibri"/>
              <a:buNone/>
            </a:pPr>
            <a:r>
              <a:rPr lang="en-US"/>
              <a:t>What are the ethical issues of people who take an exemption putting not only themselves but others at risk? (Note: There are parents who actually abuse herd immunity by claiming exemptions simply because they believe they are protecting their children from the possibility of adverse vaccine reactions while benefiting from the immunity of vaccinated children around them. Ironically, this undermines the benefits of herd immunity by increasing the pool of susceptible persons.)</a:t>
            </a:r>
            <a:endParaRPr/>
          </a:p>
          <a:p>
            <a:pPr indent="0" lvl="0" marL="0" rtl="0" algn="l">
              <a:spcBef>
                <a:spcPts val="0"/>
              </a:spcBef>
              <a:spcAft>
                <a:spcPts val="0"/>
              </a:spcAft>
              <a:buNone/>
            </a:pPr>
            <a:r>
              <a:t/>
            </a:r>
            <a:endParaRPr/>
          </a:p>
        </p:txBody>
      </p:sp>
      <p:sp>
        <p:nvSpPr>
          <p:cNvPr id="148" name="Google Shape;148;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3"/>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3"/>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chemeClr val="lt1"/>
              </a:buClr>
              <a:buSzPts val="3200"/>
              <a:buNone/>
              <a:defRPr>
                <a:solidFill>
                  <a:schemeClr val="lt1"/>
                </a:solidFill>
              </a:defRPr>
            </a:lvl1pPr>
            <a:lvl2pPr lvl="1" algn="ctr">
              <a:spcBef>
                <a:spcPts val="560"/>
              </a:spcBef>
              <a:spcAft>
                <a:spcPts val="0"/>
              </a:spcAft>
              <a:buClr>
                <a:schemeClr val="lt1"/>
              </a:buClr>
              <a:buSzPts val="2800"/>
              <a:buNone/>
              <a:defRPr>
                <a:solidFill>
                  <a:schemeClr val="lt1"/>
                </a:solidFill>
              </a:defRPr>
            </a:lvl2pPr>
            <a:lvl3pPr lvl="2" algn="ctr">
              <a:spcBef>
                <a:spcPts val="480"/>
              </a:spcBef>
              <a:spcAft>
                <a:spcPts val="0"/>
              </a:spcAft>
              <a:buClr>
                <a:schemeClr val="lt1"/>
              </a:buClr>
              <a:buSzPts val="2400"/>
              <a:buNone/>
              <a:defRPr>
                <a:solidFill>
                  <a:schemeClr val="lt1"/>
                </a:solidFill>
              </a:defRPr>
            </a:lvl3pPr>
            <a:lvl4pPr lvl="3" algn="ctr">
              <a:spcBef>
                <a:spcPts val="400"/>
              </a:spcBef>
              <a:spcAft>
                <a:spcPts val="0"/>
              </a:spcAft>
              <a:buClr>
                <a:schemeClr val="lt1"/>
              </a:buClr>
              <a:buSzPts val="2000"/>
              <a:buNone/>
              <a:defRPr>
                <a:solidFill>
                  <a:schemeClr val="lt1"/>
                </a:solidFill>
              </a:defRPr>
            </a:lvl4pPr>
            <a:lvl5pPr lvl="4" algn="ctr">
              <a:spcBef>
                <a:spcPts val="400"/>
              </a:spcBef>
              <a:spcAft>
                <a:spcPts val="0"/>
              </a:spcAft>
              <a:buClr>
                <a:schemeClr val="lt1"/>
              </a:buClr>
              <a:buSzPts val="2000"/>
              <a:buNone/>
              <a:defRPr>
                <a:solidFill>
                  <a:schemeClr val="lt1"/>
                </a:solidFill>
              </a:defRPr>
            </a:lvl5pPr>
            <a:lvl6pPr lvl="5" algn="ctr">
              <a:spcBef>
                <a:spcPts val="400"/>
              </a:spcBef>
              <a:spcAft>
                <a:spcPts val="0"/>
              </a:spcAft>
              <a:buClr>
                <a:schemeClr val="lt1"/>
              </a:buClr>
              <a:buSzPts val="2000"/>
              <a:buNone/>
              <a:defRPr>
                <a:solidFill>
                  <a:schemeClr val="lt1"/>
                </a:solidFill>
              </a:defRPr>
            </a:lvl6pPr>
            <a:lvl7pPr lvl="6" algn="ctr">
              <a:spcBef>
                <a:spcPts val="400"/>
              </a:spcBef>
              <a:spcAft>
                <a:spcPts val="0"/>
              </a:spcAft>
              <a:buClr>
                <a:schemeClr val="lt1"/>
              </a:buClr>
              <a:buSzPts val="2000"/>
              <a:buNone/>
              <a:defRPr>
                <a:solidFill>
                  <a:schemeClr val="lt1"/>
                </a:solidFill>
              </a:defRPr>
            </a:lvl7pPr>
            <a:lvl8pPr lvl="7" algn="ctr">
              <a:spcBef>
                <a:spcPts val="400"/>
              </a:spcBef>
              <a:spcAft>
                <a:spcPts val="0"/>
              </a:spcAft>
              <a:buClr>
                <a:schemeClr val="lt1"/>
              </a:buClr>
              <a:buSzPts val="2000"/>
              <a:buNone/>
              <a:defRPr>
                <a:solidFill>
                  <a:schemeClr val="lt1"/>
                </a:solidFill>
              </a:defRPr>
            </a:lvl8pPr>
            <a:lvl9pPr lvl="8" algn="ctr">
              <a:spcBef>
                <a:spcPts val="400"/>
              </a:spcBef>
              <a:spcAft>
                <a:spcPts val="0"/>
              </a:spcAft>
              <a:buClr>
                <a:schemeClr val="lt1"/>
              </a:buClr>
              <a:buSzPts val="2000"/>
              <a:buNone/>
              <a:defRPr>
                <a:solidFill>
                  <a:schemeClr val="lt1"/>
                </a:solidFill>
              </a:defRPr>
            </a:lvl9pPr>
          </a:lstStyle>
          <a:p/>
        </p:txBody>
      </p:sp>
      <p:sp>
        <p:nvSpPr>
          <p:cNvPr id="18" name="Google Shape;18;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7" name="Shape 77"/>
        <p:cNvGrpSpPr/>
        <p:nvPr/>
      </p:nvGrpSpPr>
      <p:grpSpPr>
        <a:xfrm>
          <a:off x="0" y="0"/>
          <a:ext cx="0" cy="0"/>
          <a:chOff x="0" y="0"/>
          <a:chExt cx="0" cy="0"/>
        </a:xfrm>
      </p:grpSpPr>
      <p:sp>
        <p:nvSpPr>
          <p:cNvPr id="78" name="Google Shape;78;p21"/>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21"/>
          <p:cNvSpPr/>
          <p:nvPr>
            <p:ph idx="2" type="pic"/>
          </p:nvPr>
        </p:nvSpPr>
        <p:spPr>
          <a:xfrm>
            <a:off x="1792288" y="459581"/>
            <a:ext cx="5486400" cy="30861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80" name="Google Shape;80;p21"/>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81" name="Google Shape;81;p2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84" name="Shape 84"/>
        <p:cNvGrpSpPr/>
        <p:nvPr/>
      </p:nvGrpSpPr>
      <p:grpSpPr>
        <a:xfrm>
          <a:off x="0" y="0"/>
          <a:ext cx="0" cy="0"/>
          <a:chOff x="0" y="0"/>
          <a:chExt cx="0" cy="0"/>
        </a:xfrm>
      </p:grpSpPr>
      <p:sp>
        <p:nvSpPr>
          <p:cNvPr id="85" name="Google Shape;85;p22"/>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6" name="Google Shape;86;p22"/>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7" name="Google Shape;87;p2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 name="Google Shape;88;p2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2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0" name="Shape 90"/>
        <p:cNvGrpSpPr/>
        <p:nvPr/>
      </p:nvGrpSpPr>
      <p:grpSpPr>
        <a:xfrm>
          <a:off x="0" y="0"/>
          <a:ext cx="0" cy="0"/>
          <a:chOff x="0" y="0"/>
          <a:chExt cx="0" cy="0"/>
        </a:xfrm>
      </p:grpSpPr>
      <p:sp>
        <p:nvSpPr>
          <p:cNvPr id="91" name="Google Shape;91;p23"/>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23"/>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3" name="Google Shape;93;p2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7" name="Shape 27"/>
        <p:cNvGrpSpPr/>
        <p:nvPr/>
      </p:nvGrpSpPr>
      <p:grpSpPr>
        <a:xfrm>
          <a:off x="0" y="0"/>
          <a:ext cx="0" cy="0"/>
          <a:chOff x="0" y="0"/>
          <a:chExt cx="0" cy="0"/>
        </a:xfrm>
      </p:grpSpPr>
      <p:sp>
        <p:nvSpPr>
          <p:cNvPr id="28" name="Google Shape;28;p12"/>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2"/>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30" name="Google Shape;30;p1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 name="Shape 33"/>
        <p:cNvGrpSpPr/>
        <p:nvPr/>
      </p:nvGrpSpPr>
      <p:grpSpPr>
        <a:xfrm>
          <a:off x="0" y="0"/>
          <a:ext cx="0" cy="0"/>
          <a:chOff x="0" y="0"/>
          <a:chExt cx="0" cy="0"/>
        </a:xfrm>
      </p:grpSpPr>
      <p:sp>
        <p:nvSpPr>
          <p:cNvPr id="34" name="Google Shape;34;p14"/>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4"/>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6" name="Google Shape;36;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 name="Shape 39"/>
        <p:cNvGrpSpPr/>
        <p:nvPr/>
      </p:nvGrpSpPr>
      <p:grpSpPr>
        <a:xfrm>
          <a:off x="0" y="0"/>
          <a:ext cx="0" cy="0"/>
          <a:chOff x="0" y="0"/>
          <a:chExt cx="0" cy="0"/>
        </a:xfrm>
      </p:grpSpPr>
      <p:sp>
        <p:nvSpPr>
          <p:cNvPr id="40" name="Google Shape;40;p15"/>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15"/>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42" name="Google Shape;42;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5" name="Shape 45"/>
        <p:cNvGrpSpPr/>
        <p:nvPr/>
      </p:nvGrpSpPr>
      <p:grpSpPr>
        <a:xfrm>
          <a:off x="0" y="0"/>
          <a:ext cx="0" cy="0"/>
          <a:chOff x="0" y="0"/>
          <a:chExt cx="0" cy="0"/>
        </a:xfrm>
      </p:grpSpPr>
      <p:sp>
        <p:nvSpPr>
          <p:cNvPr id="46" name="Google Shape;46;p1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16"/>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8" name="Google Shape;48;p16"/>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9" name="Google Shape;49;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1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17"/>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5" name="Google Shape;55;p17"/>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6" name="Google Shape;56;p17"/>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7" name="Google Shape;57;p17"/>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8" name="Google Shape;58;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1" name="Shape 61"/>
        <p:cNvGrpSpPr/>
        <p:nvPr/>
      </p:nvGrpSpPr>
      <p:grpSpPr>
        <a:xfrm>
          <a:off x="0" y="0"/>
          <a:ext cx="0" cy="0"/>
          <a:chOff x="0" y="0"/>
          <a:chExt cx="0" cy="0"/>
        </a:xfrm>
      </p:grpSpPr>
      <p:sp>
        <p:nvSpPr>
          <p:cNvPr id="62" name="Google Shape;62;p18"/>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6" name="Shape 66"/>
        <p:cNvGrpSpPr/>
        <p:nvPr/>
      </p:nvGrpSpPr>
      <p:grpSpPr>
        <a:xfrm>
          <a:off x="0" y="0"/>
          <a:ext cx="0" cy="0"/>
          <a:chOff x="0" y="0"/>
          <a:chExt cx="0" cy="0"/>
        </a:xfrm>
      </p:grpSpPr>
      <p:sp>
        <p:nvSpPr>
          <p:cNvPr id="67" name="Google Shape;67;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0" name="Shape 70"/>
        <p:cNvGrpSpPr/>
        <p:nvPr/>
      </p:nvGrpSpPr>
      <p:grpSpPr>
        <a:xfrm>
          <a:off x="0" y="0"/>
          <a:ext cx="0" cy="0"/>
          <a:chOff x="0" y="0"/>
          <a:chExt cx="0" cy="0"/>
        </a:xfrm>
      </p:grpSpPr>
      <p:sp>
        <p:nvSpPr>
          <p:cNvPr id="71" name="Google Shape;71;p20"/>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0"/>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73" name="Google Shape;73;p20"/>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4" name="Google Shape;74;p2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solidFill>
                <a:srgbClr val="88A44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slideLayout" Target="../slideLayouts/slideLayout12.xml"/><Relationship Id="rId10" Type="http://schemas.openxmlformats.org/officeDocument/2006/relationships/slideLayout" Target="../slideLayouts/slideLayout11.xml"/><Relationship Id="rId12" Type="http://schemas.openxmlformats.org/officeDocument/2006/relationships/theme" Target="../theme/theme3.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lt1"/>
              </a:buClr>
              <a:buSzPts val="4400"/>
              <a:buFont typeface="Calibri"/>
              <a:buNone/>
              <a:defRPr b="0" i="0" sz="4400" u="none" cap="none" strike="noStrik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1"/>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Calibri"/>
                <a:ea typeface="Calibri"/>
                <a:cs typeface="Calibri"/>
                <a:sym typeface="Calibri"/>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Calibri"/>
                <a:ea typeface="Calibri"/>
                <a:cs typeface="Calibri"/>
                <a:sym typeface="Calibri"/>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Calibri"/>
                <a:ea typeface="Calibri"/>
                <a:cs typeface="Calibri"/>
                <a:sym typeface="Calibri"/>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Calibri"/>
                <a:ea typeface="Calibri"/>
                <a:cs typeface="Calibri"/>
                <a:sym typeface="Calibri"/>
              </a:defRPr>
            </a:lvl9pPr>
          </a:lstStyle>
          <a:p/>
        </p:txBody>
      </p:sp>
      <p:sp>
        <p:nvSpPr>
          <p:cNvPr id="12" name="Google Shape;12;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3" name="Google Shape;13;p1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9pPr>
          </a:lstStyle>
          <a:p/>
        </p:txBody>
      </p:sp>
      <p:sp>
        <p:nvSpPr>
          <p:cNvPr id="14" name="Google Shape;14;p1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Calibri"/>
                <a:ea typeface="Calibri"/>
                <a:cs typeface="Calibri"/>
                <a:sym typeface="Calibri"/>
              </a:defRPr>
            </a:lvl1pPr>
            <a:lvl2pPr indent="0" lvl="1" marL="0" marR="0" rtl="0" algn="r">
              <a:spcBef>
                <a:spcPts val="0"/>
              </a:spcBef>
              <a:buNone/>
              <a:defRPr b="0" i="0" sz="1200" u="none" cap="none" strike="noStrike">
                <a:solidFill>
                  <a:schemeClr val="lt1"/>
                </a:solidFill>
                <a:latin typeface="Calibri"/>
                <a:ea typeface="Calibri"/>
                <a:cs typeface="Calibri"/>
                <a:sym typeface="Calibri"/>
              </a:defRPr>
            </a:lvl2pPr>
            <a:lvl3pPr indent="0" lvl="2" marL="0" marR="0" rtl="0" algn="r">
              <a:spcBef>
                <a:spcPts val="0"/>
              </a:spcBef>
              <a:buNone/>
              <a:defRPr b="0" i="0" sz="1200" u="none" cap="none" strike="noStrike">
                <a:solidFill>
                  <a:schemeClr val="lt1"/>
                </a:solidFill>
                <a:latin typeface="Calibri"/>
                <a:ea typeface="Calibri"/>
                <a:cs typeface="Calibri"/>
                <a:sym typeface="Calibri"/>
              </a:defRPr>
            </a:lvl3pPr>
            <a:lvl4pPr indent="0" lvl="3" marL="0" marR="0" rtl="0" algn="r">
              <a:spcBef>
                <a:spcPts val="0"/>
              </a:spcBef>
              <a:buNone/>
              <a:defRPr b="0" i="0" sz="1200" u="none" cap="none" strike="noStrike">
                <a:solidFill>
                  <a:schemeClr val="lt1"/>
                </a:solidFill>
                <a:latin typeface="Calibri"/>
                <a:ea typeface="Calibri"/>
                <a:cs typeface="Calibri"/>
                <a:sym typeface="Calibri"/>
              </a:defRPr>
            </a:lvl4pPr>
            <a:lvl5pPr indent="0" lvl="4" marL="0" marR="0" rtl="0" algn="r">
              <a:spcBef>
                <a:spcPts val="0"/>
              </a:spcBef>
              <a:buNone/>
              <a:defRPr b="0" i="0" sz="1200" u="none" cap="none" strike="noStrike">
                <a:solidFill>
                  <a:schemeClr val="lt1"/>
                </a:solidFill>
                <a:latin typeface="Calibri"/>
                <a:ea typeface="Calibri"/>
                <a:cs typeface="Calibri"/>
                <a:sym typeface="Calibri"/>
              </a:defRPr>
            </a:lvl5pPr>
            <a:lvl6pPr indent="0" lvl="5" marL="0" marR="0" rtl="0" algn="r">
              <a:spcBef>
                <a:spcPts val="0"/>
              </a:spcBef>
              <a:buNone/>
              <a:defRPr b="0" i="0" sz="1200" u="none" cap="none" strike="noStrike">
                <a:solidFill>
                  <a:schemeClr val="lt1"/>
                </a:solidFill>
                <a:latin typeface="Calibri"/>
                <a:ea typeface="Calibri"/>
                <a:cs typeface="Calibri"/>
                <a:sym typeface="Calibri"/>
              </a:defRPr>
            </a:lvl6pPr>
            <a:lvl7pPr indent="0" lvl="6" marL="0" marR="0" rtl="0" algn="r">
              <a:spcBef>
                <a:spcPts val="0"/>
              </a:spcBef>
              <a:buNone/>
              <a:defRPr b="0" i="0" sz="1200" u="none" cap="none" strike="noStrike">
                <a:solidFill>
                  <a:schemeClr val="lt1"/>
                </a:solidFill>
                <a:latin typeface="Calibri"/>
                <a:ea typeface="Calibri"/>
                <a:cs typeface="Calibri"/>
                <a:sym typeface="Calibri"/>
              </a:defRPr>
            </a:lvl7pPr>
            <a:lvl8pPr indent="0" lvl="7" marL="0" marR="0" rtl="0" algn="r">
              <a:spcBef>
                <a:spcPts val="0"/>
              </a:spcBef>
              <a:buNone/>
              <a:defRPr b="0" i="0" sz="1200" u="none" cap="none" strike="noStrike">
                <a:solidFill>
                  <a:schemeClr val="lt1"/>
                </a:solidFill>
                <a:latin typeface="Calibri"/>
                <a:ea typeface="Calibri"/>
                <a:cs typeface="Calibri"/>
                <a:sym typeface="Calibri"/>
              </a:defRPr>
            </a:lvl8pPr>
            <a:lvl9pPr indent="0" lvl="8" marL="0" marR="0" rtl="0" algn="r">
              <a:spcBef>
                <a:spcPts val="0"/>
              </a:spcBef>
              <a:buNone/>
              <a:defRPr b="0" i="0" sz="12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 name="Shape 21"/>
        <p:cNvGrpSpPr/>
        <p:nvPr/>
      </p:nvGrpSpPr>
      <p:grpSpPr>
        <a:xfrm>
          <a:off x="0" y="0"/>
          <a:ext cx="0" cy="0"/>
          <a:chOff x="0" y="0"/>
          <a:chExt cx="0" cy="0"/>
        </a:xfrm>
      </p:grpSpPr>
      <p:sp>
        <p:nvSpPr>
          <p:cNvPr id="22" name="Google Shape;22;p10"/>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Google Shape;23;p10"/>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4" name="Google Shape;24;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Google Shape;25;p1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Google Shape;26;p1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14141"/>
        </a:solidFill>
      </p:bgPr>
    </p:bg>
    <p:spTree>
      <p:nvGrpSpPr>
        <p:cNvPr id="99" name="Shape 99"/>
        <p:cNvGrpSpPr/>
        <p:nvPr/>
      </p:nvGrpSpPr>
      <p:grpSpPr>
        <a:xfrm>
          <a:off x="0" y="0"/>
          <a:ext cx="0" cy="0"/>
          <a:chOff x="0" y="0"/>
          <a:chExt cx="0" cy="0"/>
        </a:xfrm>
      </p:grpSpPr>
      <p:sp>
        <p:nvSpPr>
          <p:cNvPr id="100" name="Google Shape;100;p1"/>
          <p:cNvSpPr txBox="1"/>
          <p:nvPr>
            <p:ph type="ctrTitle"/>
          </p:nvPr>
        </p:nvSpPr>
        <p:spPr>
          <a:xfrm>
            <a:off x="5598460" y="1337969"/>
            <a:ext cx="3065480" cy="2166835"/>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3150"/>
              <a:buFont typeface="Calibri"/>
              <a:buNone/>
            </a:pPr>
            <a:r>
              <a:rPr lang="en-US" sz="3150"/>
              <a:t>Lesson 7:</a:t>
            </a:r>
            <a:br>
              <a:rPr lang="en-US" sz="3150"/>
            </a:br>
            <a:r>
              <a:rPr lang="en-US" sz="3150"/>
              <a:t> </a:t>
            </a:r>
            <a:br>
              <a:rPr lang="en-US" sz="3150"/>
            </a:br>
            <a:r>
              <a:rPr lang="en-US" sz="3150"/>
              <a:t>“What is ‘herd immunity’?”</a:t>
            </a:r>
            <a:br>
              <a:rPr lang="en-US" sz="3150"/>
            </a:br>
            <a:endParaRPr sz="3150"/>
          </a:p>
        </p:txBody>
      </p:sp>
      <p:sp>
        <p:nvSpPr>
          <p:cNvPr id="101" name="Google Shape;101;p1"/>
          <p:cNvSpPr txBox="1"/>
          <p:nvPr>
            <p:ph idx="1" type="subTitle"/>
          </p:nvPr>
        </p:nvSpPr>
        <p:spPr>
          <a:xfrm>
            <a:off x="5598459" y="3563169"/>
            <a:ext cx="3065478" cy="86089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lt1"/>
              </a:buClr>
              <a:buSzPts val="2000"/>
              <a:buNone/>
            </a:pPr>
            <a:r>
              <a:rPr lang="en-US" sz="2000"/>
              <a:t>UNIT: </a:t>
            </a:r>
            <a:r>
              <a:rPr lang="en-US" sz="2000"/>
              <a:t>COVID</a:t>
            </a:r>
            <a:r>
              <a:rPr lang="en-US" sz="2000"/>
              <a:t>-19 Unit</a:t>
            </a:r>
            <a:endParaRPr sz="2000"/>
          </a:p>
        </p:txBody>
      </p:sp>
      <p:sp>
        <p:nvSpPr>
          <p:cNvPr id="102" name="Google Shape;102;p1"/>
          <p:cNvSpPr/>
          <p:nvPr/>
        </p:nvSpPr>
        <p:spPr>
          <a:xfrm rot="10800000">
            <a:off x="0" y="0"/>
            <a:ext cx="5391039" cy="5143500"/>
          </a:xfrm>
          <a:custGeom>
            <a:rect b="b" l="l" r="r" t="t"/>
            <a:pathLst>
              <a:path extrusionOk="0" h="6858000" w="7188051">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lt1">
              <a:alpha val="8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What do you call the disease caused by the novel coronavirus? Covid-19" id="103" name="Google Shape;103;p1"/>
          <p:cNvPicPr preferRelativeResize="0"/>
          <p:nvPr/>
        </p:nvPicPr>
        <p:blipFill rotWithShape="1">
          <a:blip r:embed="rId3">
            <a:alphaModFix/>
          </a:blip>
          <a:srcRect b="2422" l="0" r="-3" t="0"/>
          <a:stretch/>
        </p:blipFill>
        <p:spPr>
          <a:xfrm>
            <a:off x="20" y="10"/>
            <a:ext cx="5271352" cy="5143490"/>
          </a:xfrm>
          <a:custGeom>
            <a:rect b="b" l="l" r="r" t="t"/>
            <a:pathLst>
              <a:path extrusionOk="0" h="6858000" w="7028495">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ln>
            <a:noFill/>
          </a:ln>
        </p:spPr>
      </p:pic>
      <p:pic>
        <p:nvPicPr>
          <p:cNvPr id="104" name="Google Shape;104;p1"/>
          <p:cNvPicPr preferRelativeResize="0"/>
          <p:nvPr/>
        </p:nvPicPr>
        <p:blipFill>
          <a:blip r:embed="rId4">
            <a:alphaModFix/>
          </a:blip>
          <a:stretch>
            <a:fillRect/>
          </a:stretch>
        </p:blipFill>
        <p:spPr>
          <a:xfrm>
            <a:off x="5829402" y="4027875"/>
            <a:ext cx="1807650" cy="445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
          <p:cNvSpPr txBox="1"/>
          <p:nvPr/>
        </p:nvSpPr>
        <p:spPr>
          <a:xfrm>
            <a:off x="202277" y="49876"/>
            <a:ext cx="8229600" cy="880082"/>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b="0" i="0" lang="en-US" sz="4400" u="none" cap="none" strike="noStrike">
                <a:solidFill>
                  <a:schemeClr val="dk1"/>
                </a:solidFill>
                <a:latin typeface="Arial"/>
                <a:ea typeface="Arial"/>
                <a:cs typeface="Arial"/>
                <a:sym typeface="Arial"/>
              </a:rPr>
              <a:t>Learning Outcomes</a:t>
            </a:r>
            <a:endParaRPr/>
          </a:p>
        </p:txBody>
      </p:sp>
      <p:sp>
        <p:nvSpPr>
          <p:cNvPr id="111" name="Google Shape;111;p2"/>
          <p:cNvSpPr txBox="1"/>
          <p:nvPr/>
        </p:nvSpPr>
        <p:spPr>
          <a:xfrm>
            <a:off x="77585" y="1078399"/>
            <a:ext cx="9066415" cy="2063812"/>
          </a:xfrm>
          <a:prstGeom prst="rect">
            <a:avLst/>
          </a:prstGeom>
          <a:noFill/>
          <a:ln>
            <a:noFill/>
          </a:ln>
        </p:spPr>
        <p:txBody>
          <a:bodyPr anchorCtr="0" anchor="t" bIns="45700" lIns="91425" spcFirstLastPara="1" rIns="91425" wrap="square" tIns="45700">
            <a:noAutofit/>
          </a:bodyPr>
          <a:lstStyle/>
          <a:p>
            <a:pPr indent="-514350" lvl="0" marL="514350" marR="0" rtl="0" algn="l">
              <a:spcBef>
                <a:spcPts val="0"/>
              </a:spcBef>
              <a:spcAft>
                <a:spcPts val="0"/>
              </a:spcAft>
              <a:buClr>
                <a:schemeClr val="dk1"/>
              </a:buClr>
              <a:buSzPts val="2000"/>
              <a:buFont typeface="Arial"/>
              <a:buAutoNum type="arabicPeriod"/>
            </a:pPr>
            <a:r>
              <a:rPr b="0" i="0" lang="en-US" sz="2000" u="none" cap="none" strike="noStrike">
                <a:solidFill>
                  <a:schemeClr val="dk1"/>
                </a:solidFill>
                <a:latin typeface="Arial"/>
                <a:ea typeface="Arial"/>
                <a:cs typeface="Arial"/>
                <a:sym typeface="Arial"/>
              </a:rPr>
              <a:t>Understand the difference between individual and group/herd immunity.</a:t>
            </a:r>
            <a:endParaRPr/>
          </a:p>
          <a:p>
            <a:pPr indent="-514350" lvl="0" marL="514350" marR="0" rtl="0" algn="l">
              <a:spcBef>
                <a:spcPts val="400"/>
              </a:spcBef>
              <a:spcAft>
                <a:spcPts val="0"/>
              </a:spcAft>
              <a:buClr>
                <a:schemeClr val="dk1"/>
              </a:buClr>
              <a:buSzPts val="2000"/>
              <a:buFont typeface="Arial"/>
              <a:buAutoNum type="arabicPeriod"/>
            </a:pPr>
            <a:r>
              <a:rPr b="0" i="0" lang="en-US" sz="2000" u="none" cap="none" strike="noStrike">
                <a:solidFill>
                  <a:schemeClr val="dk1"/>
                </a:solidFill>
                <a:latin typeface="Arial"/>
                <a:ea typeface="Arial"/>
                <a:cs typeface="Arial"/>
                <a:sym typeface="Arial"/>
              </a:rPr>
              <a:t>Explain why a 'herd immunity threshold' is important and how it affects the transmission of disease</a:t>
            </a:r>
            <a:endParaRPr/>
          </a:p>
          <a:p>
            <a:pPr indent="-514350" lvl="0" marL="514350" marR="0" rtl="0" algn="l">
              <a:spcBef>
                <a:spcPts val="400"/>
              </a:spcBef>
              <a:spcAft>
                <a:spcPts val="0"/>
              </a:spcAft>
              <a:buClr>
                <a:schemeClr val="dk1"/>
              </a:buClr>
              <a:buSzPts val="2000"/>
              <a:buFont typeface="Arial"/>
              <a:buAutoNum type="arabicPeriod"/>
            </a:pPr>
            <a:r>
              <a:rPr b="0" i="0" lang="en-US" sz="2000" u="none" cap="none" strike="noStrike">
                <a:solidFill>
                  <a:schemeClr val="dk1"/>
                </a:solidFill>
                <a:latin typeface="Arial"/>
                <a:ea typeface="Arial"/>
                <a:cs typeface="Arial"/>
                <a:sym typeface="Arial"/>
              </a:rPr>
              <a:t>Provide examples of current vaccination programs recommended which have been successful in preventing other diseases</a:t>
            </a:r>
            <a:endParaRPr b="0" i="0" sz="2000" u="none" cap="none" strike="noStrike">
              <a:solidFill>
                <a:schemeClr val="dk1"/>
              </a:solidFill>
              <a:latin typeface="Arial"/>
              <a:ea typeface="Arial"/>
              <a:cs typeface="Arial"/>
              <a:sym typeface="Arial"/>
            </a:endParaRPr>
          </a:p>
        </p:txBody>
      </p:sp>
      <p:sp>
        <p:nvSpPr>
          <p:cNvPr id="112" name="Google Shape;112;p2"/>
          <p:cNvSpPr/>
          <p:nvPr/>
        </p:nvSpPr>
        <p:spPr>
          <a:xfrm>
            <a:off x="457200" y="2964872"/>
            <a:ext cx="8229600" cy="1972887"/>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i="0" lang="en-US" sz="1800" u="sng" cap="none" strike="noStrike">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US" sz="2000">
                <a:solidFill>
                  <a:schemeClr val="lt1"/>
                </a:solidFill>
                <a:latin typeface="Calibri"/>
                <a:ea typeface="Calibri"/>
                <a:cs typeface="Calibri"/>
                <a:sym typeface="Calibri"/>
              </a:rPr>
              <a:t>James and Tiffany are discussing the vaccine that is being used to vaccinate people against </a:t>
            </a:r>
            <a:r>
              <a:rPr lang="en-US" sz="2000">
                <a:solidFill>
                  <a:schemeClr val="lt1"/>
                </a:solidFill>
                <a:latin typeface="Calibri"/>
                <a:ea typeface="Calibri"/>
                <a:cs typeface="Calibri"/>
                <a:sym typeface="Calibri"/>
              </a:rPr>
              <a:t>COVID</a:t>
            </a:r>
            <a:r>
              <a:rPr lang="en-US" sz="2000">
                <a:solidFill>
                  <a:schemeClr val="lt1"/>
                </a:solidFill>
                <a:latin typeface="Calibri"/>
                <a:ea typeface="Calibri"/>
                <a:cs typeface="Calibri"/>
                <a:sym typeface="Calibri"/>
              </a:rPr>
              <a:t>-19. James is young and healthy (and hates needles) so does not think he will need it for himself. Tiffany thinks that young people should still take the vaccine. Why does Tiffany believe that?</a:t>
            </a:r>
            <a:endParaRPr sz="20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0" st="0"/>
                                            </p:txEl>
                                          </p:spTgt>
                                        </p:tgtEl>
                                        <p:attrNameLst>
                                          <p:attrName>style.visibility</p:attrName>
                                        </p:attrNameLst>
                                      </p:cBhvr>
                                      <p:to>
                                        <p:strVal val="visible"/>
                                      </p:to>
                                    </p:set>
                                    <p:animEffect filter="fade" transition="in">
                                      <p:cBhvr>
                                        <p:cTn dur="500"/>
                                        <p:tgtEl>
                                          <p:spTgt spid="11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1" st="1"/>
                                            </p:txEl>
                                          </p:spTgt>
                                        </p:tgtEl>
                                        <p:attrNameLst>
                                          <p:attrName>style.visibility</p:attrName>
                                        </p:attrNameLst>
                                      </p:cBhvr>
                                      <p:to>
                                        <p:strVal val="visible"/>
                                      </p:to>
                                    </p:set>
                                    <p:animEffect filter="fade" transition="in">
                                      <p:cBhvr>
                                        <p:cTn dur="500"/>
                                        <p:tgtEl>
                                          <p:spTgt spid="11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1">
                                            <p:txEl>
                                              <p:pRg end="2" st="2"/>
                                            </p:txEl>
                                          </p:spTgt>
                                        </p:tgtEl>
                                        <p:attrNameLst>
                                          <p:attrName>style.visibility</p:attrName>
                                        </p:attrNameLst>
                                      </p:cBhvr>
                                      <p:to>
                                        <p:strVal val="visible"/>
                                      </p:to>
                                    </p:set>
                                    <p:animEffect filter="fade" transition="in">
                                      <p:cBhvr>
                                        <p:cTn dur="500"/>
                                        <p:tgtEl>
                                          <p:spTgt spid="111">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3"/>
          <p:cNvSpPr txBox="1"/>
          <p:nvPr>
            <p:ph type="title"/>
          </p:nvPr>
        </p:nvSpPr>
        <p:spPr>
          <a:xfrm>
            <a:off x="0" y="0"/>
            <a:ext cx="3929149" cy="1468582"/>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a:t>Individual vs. herd immunity</a:t>
            </a:r>
            <a:endParaRPr/>
          </a:p>
        </p:txBody>
      </p:sp>
      <p:pic>
        <p:nvPicPr>
          <p:cNvPr id="119" name="Google Shape;119;p3"/>
          <p:cNvPicPr preferRelativeResize="0"/>
          <p:nvPr/>
        </p:nvPicPr>
        <p:blipFill rotWithShape="1">
          <a:blip r:embed="rId3">
            <a:alphaModFix/>
          </a:blip>
          <a:srcRect b="0" l="0" r="0" t="0"/>
          <a:stretch/>
        </p:blipFill>
        <p:spPr>
          <a:xfrm>
            <a:off x="4572000" y="0"/>
            <a:ext cx="4497600" cy="5143500"/>
          </a:xfrm>
          <a:prstGeom prst="rect">
            <a:avLst/>
          </a:prstGeom>
          <a:noFill/>
          <a:ln>
            <a:noFill/>
          </a:ln>
        </p:spPr>
      </p:pic>
      <p:sp>
        <p:nvSpPr>
          <p:cNvPr id="120" name="Google Shape;120;p3"/>
          <p:cNvSpPr txBox="1"/>
          <p:nvPr/>
        </p:nvSpPr>
        <p:spPr>
          <a:xfrm>
            <a:off x="393468" y="1629294"/>
            <a:ext cx="3624349" cy="3416320"/>
          </a:xfrm>
          <a:prstGeom prst="rect">
            <a:avLst/>
          </a:prstGeom>
          <a:solidFill>
            <a:srgbClr val="DAEEF3"/>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Look at the diagram to the right.</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The yellow people are individually ‘immune’ from the disease.</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The bottom rows shows how the spread of contagious disease can be contained/slowed when there is </a:t>
            </a:r>
            <a:r>
              <a:rPr b="1" lang="en-US" sz="1800">
                <a:solidFill>
                  <a:schemeClr val="dk1"/>
                </a:solidFill>
                <a:latin typeface="Calibri"/>
                <a:ea typeface="Calibri"/>
                <a:cs typeface="Calibri"/>
                <a:sym typeface="Calibri"/>
              </a:rPr>
              <a:t>herd immunity</a:t>
            </a:r>
            <a:r>
              <a:rPr lang="en-US" sz="1800">
                <a:solidFill>
                  <a:schemeClr val="dk1"/>
                </a:solidFill>
                <a:latin typeface="Calibri"/>
                <a:ea typeface="Calibri"/>
                <a:cs typeface="Calibri"/>
                <a:sym typeface="Calibri"/>
              </a:rPr>
              <a:t>. </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TASK: Write down your definition of </a:t>
            </a:r>
            <a:r>
              <a:rPr b="1" lang="en-US" sz="1800">
                <a:solidFill>
                  <a:schemeClr val="dk1"/>
                </a:solidFill>
                <a:latin typeface="Calibri"/>
                <a:ea typeface="Calibri"/>
                <a:cs typeface="Calibri"/>
                <a:sym typeface="Calibri"/>
              </a:rPr>
              <a:t>herd immunity.</a:t>
            </a: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4" name="Shape 124"/>
        <p:cNvGrpSpPr/>
        <p:nvPr/>
      </p:nvGrpSpPr>
      <p:grpSpPr>
        <a:xfrm>
          <a:off x="0" y="0"/>
          <a:ext cx="0" cy="0"/>
          <a:chOff x="0" y="0"/>
          <a:chExt cx="0" cy="0"/>
        </a:xfrm>
      </p:grpSpPr>
      <p:pic>
        <p:nvPicPr>
          <p:cNvPr descr="Herd immunity: How does it really work? | The Independent | The Independent" id="125" name="Google Shape;125;p4"/>
          <p:cNvPicPr preferRelativeResize="0"/>
          <p:nvPr/>
        </p:nvPicPr>
        <p:blipFill rotWithShape="1">
          <a:blip r:embed="rId3">
            <a:alphaModFix/>
          </a:blip>
          <a:srcRect b="18200" l="0" r="0" t="6800"/>
          <a:stretch/>
        </p:blipFill>
        <p:spPr>
          <a:xfrm>
            <a:off x="20" y="10"/>
            <a:ext cx="9143980" cy="5143490"/>
          </a:xfrm>
          <a:prstGeom prst="rect">
            <a:avLst/>
          </a:prstGeom>
          <a:noFill/>
          <a:ln>
            <a:noFill/>
          </a:ln>
        </p:spPr>
      </p:pic>
      <p:sp>
        <p:nvSpPr>
          <p:cNvPr id="126" name="Google Shape;126;p4"/>
          <p:cNvSpPr/>
          <p:nvPr>
            <p:ph type="title"/>
          </p:nvPr>
        </p:nvSpPr>
        <p:spPr>
          <a:xfrm>
            <a:off x="480060" y="480060"/>
            <a:ext cx="2064265" cy="2031956"/>
          </a:xfrm>
          <a:prstGeom prst="ellipse">
            <a:avLst/>
          </a:prstGeom>
          <a:solidFill>
            <a:srgbClr val="FFFFFF"/>
          </a:solidFill>
          <a:ln cap="flat" cmpd="thinThick" w="174625">
            <a:solidFill>
              <a:srgbClr val="FFFFFF"/>
            </a:solidFill>
            <a:prstDash val="solid"/>
            <a:round/>
            <a:headEnd len="sm" w="sm" type="none"/>
            <a:tailEnd len="sm" w="sm" type="none"/>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262626"/>
              </a:buClr>
              <a:buSzPts val="2100"/>
              <a:buFont typeface="Calibri"/>
              <a:buNone/>
            </a:pPr>
            <a:r>
              <a:rPr lang="en-US" sz="2100">
                <a:solidFill>
                  <a:srgbClr val="262626"/>
                </a:solidFill>
              </a:rPr>
              <a:t>Herd Immunity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5"/>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600"/>
              <a:buFont typeface="Calibri"/>
              <a:buNone/>
            </a:pPr>
            <a:r>
              <a:rPr lang="en-US" sz="3600" u="sng"/>
              <a:t>Scenario 1 – </a:t>
            </a:r>
            <a:r>
              <a:rPr lang="en-US" sz="2800" u="sng"/>
              <a:t>visualizing spread of an infection</a:t>
            </a:r>
            <a:endParaRPr sz="3600" u="sng"/>
          </a:p>
        </p:txBody>
      </p:sp>
      <p:sp>
        <p:nvSpPr>
          <p:cNvPr id="132" name="Google Shape;132;p5"/>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1760"/>
              <a:buNone/>
            </a:pPr>
            <a:r>
              <a:rPr lang="en-US" sz="1760"/>
              <a:t>Every student should have a copy of the Herd Immunity worksheet and 3 colored pencils: red, green, and blue. </a:t>
            </a:r>
            <a:endParaRPr/>
          </a:p>
          <a:p>
            <a:pPr indent="0" lvl="0" marL="0" rtl="0" algn="l">
              <a:lnSpc>
                <a:spcPct val="80000"/>
              </a:lnSpc>
              <a:spcBef>
                <a:spcPts val="352"/>
              </a:spcBef>
              <a:spcAft>
                <a:spcPts val="0"/>
              </a:spcAft>
              <a:buClr>
                <a:schemeClr val="dk1"/>
              </a:buClr>
              <a:buSzPts val="1760"/>
              <a:buNone/>
            </a:pPr>
            <a:r>
              <a:t/>
            </a:r>
            <a:endParaRPr sz="1760"/>
          </a:p>
          <a:p>
            <a:pPr indent="-342900" lvl="0" marL="342900" rtl="0" algn="l">
              <a:lnSpc>
                <a:spcPct val="80000"/>
              </a:lnSpc>
              <a:spcBef>
                <a:spcPts val="352"/>
              </a:spcBef>
              <a:spcAft>
                <a:spcPts val="0"/>
              </a:spcAft>
              <a:buClr>
                <a:schemeClr val="dk1"/>
              </a:buClr>
              <a:buSzPts val="1760"/>
              <a:buFont typeface="Arial"/>
              <a:buChar char="•"/>
            </a:pPr>
            <a:r>
              <a:rPr lang="en-US" sz="1760"/>
              <a:t>Color any two circles red to represent sick people. </a:t>
            </a:r>
            <a:endParaRPr/>
          </a:p>
          <a:p>
            <a:pPr indent="-342900" lvl="0" marL="342900" rtl="0" algn="l">
              <a:lnSpc>
                <a:spcPct val="80000"/>
              </a:lnSpc>
              <a:spcBef>
                <a:spcPts val="352"/>
              </a:spcBef>
              <a:spcAft>
                <a:spcPts val="0"/>
              </a:spcAft>
              <a:buClr>
                <a:schemeClr val="dk1"/>
              </a:buClr>
              <a:buSzPts val="1760"/>
              <a:buFont typeface="Arial"/>
              <a:buChar char="•"/>
            </a:pPr>
            <a:r>
              <a:rPr lang="en-US" sz="1760"/>
              <a:t>Then color any 24 circles green to represent people who are vaccinated. </a:t>
            </a:r>
            <a:endParaRPr/>
          </a:p>
          <a:p>
            <a:pPr indent="-342900" lvl="0" marL="342900" rtl="0" algn="l">
              <a:lnSpc>
                <a:spcPct val="80000"/>
              </a:lnSpc>
              <a:spcBef>
                <a:spcPts val="352"/>
              </a:spcBef>
              <a:spcAft>
                <a:spcPts val="0"/>
              </a:spcAft>
              <a:buClr>
                <a:schemeClr val="dk1"/>
              </a:buClr>
              <a:buSzPts val="1760"/>
              <a:buFont typeface="Arial"/>
              <a:buChar char="•"/>
            </a:pPr>
            <a:r>
              <a:rPr lang="en-US" sz="1760"/>
              <a:t>Then color the remaining blank 24 circles blue to represent the unvaccinated. </a:t>
            </a:r>
            <a:endParaRPr/>
          </a:p>
          <a:p>
            <a:pPr indent="-342900" lvl="0" marL="342900" rtl="0" algn="l">
              <a:lnSpc>
                <a:spcPct val="80000"/>
              </a:lnSpc>
              <a:spcBef>
                <a:spcPts val="352"/>
              </a:spcBef>
              <a:spcAft>
                <a:spcPts val="0"/>
              </a:spcAft>
              <a:buClr>
                <a:schemeClr val="dk1"/>
              </a:buClr>
              <a:buSzPts val="1760"/>
              <a:buFont typeface="Arial"/>
              <a:buChar char="•"/>
            </a:pPr>
            <a:r>
              <a:rPr lang="en-US" sz="1760"/>
              <a:t>Identify any blue circle that is adjacent to (above, below, next to or diagonal) a red circle. Outline those blue circles with red because now those people are sick from exposure. </a:t>
            </a:r>
            <a:endParaRPr/>
          </a:p>
          <a:p>
            <a:pPr indent="-342900" lvl="0" marL="342900" rtl="0" algn="l">
              <a:lnSpc>
                <a:spcPct val="80000"/>
              </a:lnSpc>
              <a:spcBef>
                <a:spcPts val="352"/>
              </a:spcBef>
              <a:spcAft>
                <a:spcPts val="0"/>
              </a:spcAft>
              <a:buClr>
                <a:schemeClr val="dk1"/>
              </a:buClr>
              <a:buSzPts val="1760"/>
              <a:buFont typeface="Arial"/>
              <a:buChar char="•"/>
            </a:pPr>
            <a:r>
              <a:rPr lang="en-US" sz="1760"/>
              <a:t>Next outline with red, any other blue circles that are adjacent to the newly red circles, because those people are sick too. </a:t>
            </a:r>
            <a:endParaRPr/>
          </a:p>
          <a:p>
            <a:pPr indent="0" lvl="0" marL="0" rtl="0" algn="l">
              <a:lnSpc>
                <a:spcPct val="80000"/>
              </a:lnSpc>
              <a:spcBef>
                <a:spcPts val="352"/>
              </a:spcBef>
              <a:spcAft>
                <a:spcPts val="0"/>
              </a:spcAft>
              <a:buClr>
                <a:schemeClr val="dk1"/>
              </a:buClr>
              <a:buSzPts val="1760"/>
              <a:buNone/>
            </a:pPr>
            <a:r>
              <a:t/>
            </a:r>
            <a:endParaRPr sz="1760"/>
          </a:p>
          <a:p>
            <a:pPr indent="0" lvl="0" marL="0" rtl="0" algn="l">
              <a:lnSpc>
                <a:spcPct val="80000"/>
              </a:lnSpc>
              <a:spcBef>
                <a:spcPts val="352"/>
              </a:spcBef>
              <a:spcAft>
                <a:spcPts val="0"/>
              </a:spcAft>
              <a:buClr>
                <a:schemeClr val="dk1"/>
              </a:buClr>
              <a:buSzPts val="1760"/>
              <a:buNone/>
            </a:pPr>
            <a:r>
              <a:rPr lang="en-US" sz="1760"/>
              <a:t>We started with two sick people. </a:t>
            </a:r>
            <a:r>
              <a:rPr b="1" lang="en-US" sz="1760"/>
              <a:t>How many of the 50 are now sick?</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6"/>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2800"/>
              <a:buFont typeface="Calibri"/>
              <a:buNone/>
            </a:pPr>
            <a:r>
              <a:rPr lang="en-US" sz="2800" u="sng"/>
              <a:t>Scenario 2 – </a:t>
            </a:r>
            <a:r>
              <a:rPr lang="en-US" sz="2000" u="sng"/>
              <a:t>calculating the threshold for herd immunity from flu</a:t>
            </a:r>
            <a:endParaRPr sz="3600" u="sng"/>
          </a:p>
        </p:txBody>
      </p:sp>
      <p:sp>
        <p:nvSpPr>
          <p:cNvPr id="138" name="Google Shape;138;p6"/>
          <p:cNvSpPr txBox="1"/>
          <p:nvPr>
            <p:ph idx="1" type="body"/>
          </p:nvPr>
        </p:nvSpPr>
        <p:spPr>
          <a:xfrm>
            <a:off x="457200" y="1479665"/>
            <a:ext cx="8229600" cy="3457856"/>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2240"/>
              <a:buNone/>
            </a:pPr>
            <a:r>
              <a:rPr lang="en-US" sz="2240"/>
              <a:t>The ‘herd immunity threshold’ for each disease is different. </a:t>
            </a:r>
            <a:r>
              <a:rPr b="1" lang="en-US" sz="2240"/>
              <a:t>Why do you think this is?</a:t>
            </a:r>
            <a:endParaRPr/>
          </a:p>
          <a:p>
            <a:pPr indent="0" lvl="0" marL="0" rtl="0" algn="l">
              <a:lnSpc>
                <a:spcPct val="80000"/>
              </a:lnSpc>
              <a:spcBef>
                <a:spcPts val="448"/>
              </a:spcBef>
              <a:spcAft>
                <a:spcPts val="0"/>
              </a:spcAft>
              <a:buClr>
                <a:schemeClr val="dk1"/>
              </a:buClr>
              <a:buSzPts val="2240"/>
              <a:buNone/>
            </a:pPr>
            <a:r>
              <a:t/>
            </a:r>
            <a:endParaRPr sz="2240"/>
          </a:p>
          <a:p>
            <a:pPr indent="0" lvl="0" marL="0" rtl="0" algn="l">
              <a:lnSpc>
                <a:spcPct val="80000"/>
              </a:lnSpc>
              <a:spcBef>
                <a:spcPts val="448"/>
              </a:spcBef>
              <a:spcAft>
                <a:spcPts val="0"/>
              </a:spcAft>
              <a:buClr>
                <a:schemeClr val="dk1"/>
              </a:buClr>
              <a:buSzPts val="2240"/>
              <a:buNone/>
            </a:pPr>
            <a:r>
              <a:rPr lang="en-US" sz="2240" u="sng"/>
              <a:t>TASK: </a:t>
            </a:r>
            <a:r>
              <a:rPr lang="en-US" sz="2240"/>
              <a:t>Use the dots undeath ‘scenario 2’ (same worksheet). For everyone to be relatively safe from the flu, 75% of people need to be vaccinated. </a:t>
            </a:r>
            <a:endParaRPr/>
          </a:p>
          <a:p>
            <a:pPr indent="0" lvl="0" marL="0" rtl="0" algn="l">
              <a:lnSpc>
                <a:spcPct val="80000"/>
              </a:lnSpc>
              <a:spcBef>
                <a:spcPts val="448"/>
              </a:spcBef>
              <a:spcAft>
                <a:spcPts val="0"/>
              </a:spcAft>
              <a:buClr>
                <a:schemeClr val="dk1"/>
              </a:buClr>
              <a:buSzPts val="2240"/>
              <a:buNone/>
            </a:pPr>
            <a:r>
              <a:rPr lang="en-US" sz="2240"/>
              <a:t>In this sample of 50 people (represented by the dots), how many need to be vaccinated for the population to be safe from the flu? When you have found your answer, colour these circles green. In your own words, write down: </a:t>
            </a:r>
            <a:r>
              <a:rPr b="1" lang="en-US" sz="2240"/>
              <a:t>what do these dots represent?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240"/>
              <a:buFont typeface="Calibri"/>
              <a:buNone/>
            </a:pPr>
            <a:r>
              <a:rPr lang="en-US" sz="3240" u="sng"/>
              <a:t>Scenario 3 - </a:t>
            </a:r>
            <a:r>
              <a:rPr lang="en-US" sz="1979" u="sng"/>
              <a:t>calculating the threshold for herd immunity from measles</a:t>
            </a:r>
            <a:endParaRPr sz="3959" u="sng"/>
          </a:p>
        </p:txBody>
      </p:sp>
      <p:sp>
        <p:nvSpPr>
          <p:cNvPr id="144" name="Google Shape;144;p7"/>
          <p:cNvSpPr txBox="1"/>
          <p:nvPr>
            <p:ph idx="1" type="body"/>
          </p:nvPr>
        </p:nvSpPr>
        <p:spPr>
          <a:xfrm>
            <a:off x="457200" y="1200151"/>
            <a:ext cx="8229600" cy="373737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dk1"/>
              </a:buClr>
              <a:buSzPts val="2240"/>
              <a:buNone/>
            </a:pPr>
            <a:r>
              <a:rPr lang="en-US" sz="2240"/>
              <a:t>The third scenario represents our attempt at trying to vaccinate against measles (same worksheet). </a:t>
            </a:r>
            <a:endParaRPr/>
          </a:p>
          <a:p>
            <a:pPr indent="0" lvl="0" marL="0" rtl="0" algn="l">
              <a:lnSpc>
                <a:spcPct val="80000"/>
              </a:lnSpc>
              <a:spcBef>
                <a:spcPts val="448"/>
              </a:spcBef>
              <a:spcAft>
                <a:spcPts val="0"/>
              </a:spcAft>
              <a:buClr>
                <a:schemeClr val="dk1"/>
              </a:buClr>
              <a:buSzPts val="2240"/>
              <a:buNone/>
            </a:pPr>
            <a:r>
              <a:t/>
            </a:r>
            <a:endParaRPr sz="2240"/>
          </a:p>
          <a:p>
            <a:pPr indent="0" lvl="0" marL="0" rtl="0" algn="l">
              <a:lnSpc>
                <a:spcPct val="80000"/>
              </a:lnSpc>
              <a:spcBef>
                <a:spcPts val="448"/>
              </a:spcBef>
              <a:spcAft>
                <a:spcPts val="0"/>
              </a:spcAft>
              <a:buClr>
                <a:schemeClr val="dk1"/>
              </a:buClr>
              <a:buSzPts val="2240"/>
              <a:buNone/>
            </a:pPr>
            <a:r>
              <a:rPr lang="en-US" sz="2240"/>
              <a:t>For everyone to be relatively safe from the measles, 95% of people need to be vaccinated. In a sample of 50 people, </a:t>
            </a:r>
            <a:r>
              <a:rPr b="1" lang="en-US" sz="2240"/>
              <a:t>how many need to be vaccinated for the population to be safe from measles? </a:t>
            </a:r>
            <a:endParaRPr/>
          </a:p>
          <a:p>
            <a:pPr indent="0" lvl="0" marL="0" rtl="0" algn="l">
              <a:lnSpc>
                <a:spcPct val="80000"/>
              </a:lnSpc>
              <a:spcBef>
                <a:spcPts val="448"/>
              </a:spcBef>
              <a:spcAft>
                <a:spcPts val="0"/>
              </a:spcAft>
              <a:buClr>
                <a:schemeClr val="dk1"/>
              </a:buClr>
              <a:buSzPts val="2240"/>
              <a:buNone/>
            </a:pPr>
            <a:r>
              <a:rPr lang="en-US" sz="2240"/>
              <a:t>Once you have your answer, color these circles in green. Again, underneath your dots, </a:t>
            </a:r>
            <a:r>
              <a:rPr b="1" lang="en-US" sz="2240"/>
              <a:t>write down in your own words what these dots represent</a:t>
            </a:r>
            <a:r>
              <a:rPr lang="en-US" sz="2240"/>
              <a:t>. Why is this different from scenario 2? What happens if there are less dots coloured in – what does this mean for the transmission of measles?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8"/>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en-US" u="sng"/>
              <a:t>Reflections and Class questions</a:t>
            </a:r>
            <a:endParaRPr u="sng"/>
          </a:p>
        </p:txBody>
      </p:sp>
      <p:sp>
        <p:nvSpPr>
          <p:cNvPr id="151" name="Google Shape;151;p8"/>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Why do we need to get vaccinated?</a:t>
            </a:r>
            <a:endParaRPr/>
          </a:p>
          <a:p>
            <a:pPr indent="-342900" lvl="0" marL="342900" rtl="0" algn="l">
              <a:spcBef>
                <a:spcPts val="640"/>
              </a:spcBef>
              <a:spcAft>
                <a:spcPts val="0"/>
              </a:spcAft>
              <a:buClr>
                <a:schemeClr val="dk1"/>
              </a:buClr>
              <a:buSzPts val="3200"/>
              <a:buChar char="•"/>
            </a:pPr>
            <a:r>
              <a:rPr lang="en-US"/>
              <a:t>What is herd immunity?</a:t>
            </a:r>
            <a:endParaRPr/>
          </a:p>
          <a:p>
            <a:pPr indent="-342900" lvl="0" marL="342900" rtl="0" algn="l">
              <a:spcBef>
                <a:spcPts val="640"/>
              </a:spcBef>
              <a:spcAft>
                <a:spcPts val="0"/>
              </a:spcAft>
              <a:buClr>
                <a:schemeClr val="dk1"/>
              </a:buClr>
              <a:buSzPts val="3200"/>
              <a:buChar char="•"/>
            </a:pPr>
            <a:r>
              <a:rPr lang="en-US"/>
              <a:t>How does herd immunity protect people who are unvaccinated?</a:t>
            </a:r>
            <a:endParaRPr/>
          </a:p>
          <a:p>
            <a:pPr indent="-342900" lvl="0" marL="342900" rtl="0" algn="l">
              <a:spcBef>
                <a:spcPts val="640"/>
              </a:spcBef>
              <a:spcAft>
                <a:spcPts val="0"/>
              </a:spcAft>
              <a:buClr>
                <a:schemeClr val="dk1"/>
              </a:buClr>
              <a:buSzPts val="3200"/>
              <a:buChar char="•"/>
            </a:pPr>
            <a:r>
              <a:rPr lang="en-US"/>
              <a:t>What may be some of the reasons that some people cannot or do not get vaccinations?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9"/>
          <p:cNvSpPr txBox="1"/>
          <p:nvPr/>
        </p:nvSpPr>
        <p:spPr>
          <a:xfrm>
            <a:off x="202277" y="49876"/>
            <a:ext cx="8229600" cy="880082"/>
          </a:xfrm>
          <a:prstGeom prst="rect">
            <a:avLst/>
          </a:prstGeom>
          <a:noFill/>
          <a:ln>
            <a:noFill/>
          </a:ln>
        </p:spPr>
        <p:txBody>
          <a:bodyPr anchorCtr="0" anchor="ctr" bIns="45700" lIns="91425" spcFirstLastPara="1" rIns="91425" wrap="square" tIns="45700">
            <a:normAutofit/>
          </a:bodyPr>
          <a:lstStyle/>
          <a:p>
            <a:pPr indent="0" lvl="0" marL="0" marR="0" rtl="0" algn="l">
              <a:spcBef>
                <a:spcPts val="0"/>
              </a:spcBef>
              <a:spcAft>
                <a:spcPts val="0"/>
              </a:spcAft>
              <a:buClr>
                <a:schemeClr val="dk1"/>
              </a:buClr>
              <a:buSzPts val="4400"/>
              <a:buFont typeface="Arial"/>
              <a:buNone/>
            </a:pPr>
            <a:r>
              <a:rPr lang="en-US" sz="4400">
                <a:solidFill>
                  <a:schemeClr val="dk1"/>
                </a:solidFill>
                <a:latin typeface="Arial"/>
                <a:ea typeface="Arial"/>
                <a:cs typeface="Arial"/>
                <a:sym typeface="Arial"/>
              </a:rPr>
              <a:t>Plenary</a:t>
            </a:r>
            <a:endParaRPr/>
          </a:p>
        </p:txBody>
      </p:sp>
      <p:sp>
        <p:nvSpPr>
          <p:cNvPr id="158" name="Google Shape;158;p9"/>
          <p:cNvSpPr txBox="1"/>
          <p:nvPr/>
        </p:nvSpPr>
        <p:spPr>
          <a:xfrm>
            <a:off x="471055" y="3334985"/>
            <a:ext cx="7960822" cy="97536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2000"/>
              <a:buFont typeface="Arial"/>
              <a:buNone/>
            </a:pPr>
            <a:r>
              <a:rPr b="1" lang="en-US" sz="2000" u="sng">
                <a:solidFill>
                  <a:schemeClr val="dk1"/>
                </a:solidFill>
                <a:latin typeface="Arial"/>
                <a:ea typeface="Arial"/>
                <a:cs typeface="Arial"/>
                <a:sym typeface="Arial"/>
              </a:rPr>
              <a:t>TASK</a:t>
            </a:r>
            <a:r>
              <a:rPr lang="en-US" sz="2000">
                <a:solidFill>
                  <a:schemeClr val="dk1"/>
                </a:solidFill>
                <a:latin typeface="Arial"/>
                <a:ea typeface="Arial"/>
                <a:cs typeface="Arial"/>
                <a:sym typeface="Arial"/>
              </a:rPr>
              <a:t>: Write a text or email to James explaining why James should consider getting the vaccine. Include your knowledge of immunizations and herd immunity.</a:t>
            </a:r>
            <a:endParaRPr/>
          </a:p>
        </p:txBody>
      </p:sp>
      <p:sp>
        <p:nvSpPr>
          <p:cNvPr id="159" name="Google Shape;159;p9"/>
          <p:cNvSpPr/>
          <p:nvPr/>
        </p:nvSpPr>
        <p:spPr>
          <a:xfrm>
            <a:off x="279861" y="1035132"/>
            <a:ext cx="8229600" cy="1972887"/>
          </a:xfrm>
          <a:prstGeom prst="roundRect">
            <a:avLst>
              <a:gd fmla="val 16667" name="adj"/>
            </a:avLst>
          </a:prstGeom>
          <a:gradFill>
            <a:gsLst>
              <a:gs pos="0">
                <a:srgbClr val="3E7FCD"/>
              </a:gs>
              <a:gs pos="100000">
                <a:srgbClr val="96C0FF"/>
              </a:gs>
            </a:gsLst>
            <a:lin ang="16200000" scaled="0"/>
          </a:gradFill>
          <a:ln cap="flat" cmpd="sng" w="9525">
            <a:solidFill>
              <a:srgbClr val="4A7DBA"/>
            </a:solidFill>
            <a:prstDash val="solid"/>
            <a:round/>
            <a:headEnd len="sm" w="sm" type="none"/>
            <a:tailEnd len="sm" w="sm" type="none"/>
          </a:ln>
          <a:effectLst>
            <a:outerShdw blurRad="40000" rotWithShape="0" dir="5400000" dist="23000">
              <a:srgbClr val="000000">
                <a:alpha val="34901"/>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800" u="sng">
                <a:solidFill>
                  <a:schemeClr val="lt1"/>
                </a:solidFill>
                <a:latin typeface="Calibri"/>
                <a:ea typeface="Calibri"/>
                <a:cs typeface="Calibri"/>
                <a:sym typeface="Calibri"/>
              </a:rPr>
              <a:t>SCENARIO</a:t>
            </a:r>
            <a:endParaRPr/>
          </a:p>
          <a:p>
            <a:pPr indent="0" lvl="0" marL="0" marR="0" rtl="0" algn="just">
              <a:spcBef>
                <a:spcPts val="0"/>
              </a:spcBef>
              <a:spcAft>
                <a:spcPts val="0"/>
              </a:spcAft>
              <a:buNone/>
            </a:pPr>
            <a:r>
              <a:rPr lang="en-US" sz="2000">
                <a:solidFill>
                  <a:schemeClr val="lt1"/>
                </a:solidFill>
                <a:latin typeface="Calibri"/>
                <a:ea typeface="Calibri"/>
                <a:cs typeface="Calibri"/>
                <a:sym typeface="Calibri"/>
              </a:rPr>
              <a:t>James and Tiffany are discussing the vaccine that is being used to vaccinate people against </a:t>
            </a:r>
            <a:r>
              <a:rPr lang="en-US" sz="2000">
                <a:solidFill>
                  <a:schemeClr val="lt1"/>
                </a:solidFill>
                <a:latin typeface="Calibri"/>
                <a:ea typeface="Calibri"/>
                <a:cs typeface="Calibri"/>
                <a:sym typeface="Calibri"/>
              </a:rPr>
              <a:t>COVID</a:t>
            </a:r>
            <a:r>
              <a:rPr lang="en-US" sz="2000">
                <a:solidFill>
                  <a:schemeClr val="lt1"/>
                </a:solidFill>
                <a:latin typeface="Calibri"/>
                <a:ea typeface="Calibri"/>
                <a:cs typeface="Calibri"/>
                <a:sym typeface="Calibri"/>
              </a:rPr>
              <a:t>-19. James is young and healthy (and hates needles) so does not think he will need it for himself. Tiffany thinks that young people should still take the vaccine. Why does Tiffany believe that?</a:t>
            </a:r>
            <a:endParaRPr sz="2000">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0" st="0"/>
                                            </p:txEl>
                                          </p:spTgt>
                                        </p:tgtEl>
                                        <p:attrNameLst>
                                          <p:attrName>style.visibility</p:attrName>
                                        </p:attrNameLst>
                                      </p:cBhvr>
                                      <p:to>
                                        <p:strVal val="visible"/>
                                      </p:to>
                                    </p:set>
                                    <p:animEffect filter="fade" transition="in">
                                      <p:cBhvr>
                                        <p:cTn dur="500"/>
                                        <p:tgtEl>
                                          <p:spTgt spid="158">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2021-01-18T21:19:10Z</dcterms:created>
  <dc:creator>Edison Huynh</dc:creator>
</cp:coreProperties>
</file>