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 id="2147483650"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15" roundtripDataSignature="AMtx7miviaODWdu0WVFjA1XVIenGEHveU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customschemas.google.com/relationships/presentationmetadata" Target="metadata"/><Relationship Id="rId14" Type="http://schemas.openxmlformats.org/officeDocument/2006/relationships/slide" Target="slides/slide8.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7" name="Google Shape;107;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 name="Google Shape;115;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 name="Google Shape;126;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4" name="Google Shape;134;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Image from ABC: https://abcnews.go.com/US/ways-spot-disinformation-social-media-feeds/story?id=67784438 </a:t>
            </a:r>
            <a:endParaRPr/>
          </a:p>
        </p:txBody>
      </p:sp>
      <p:sp>
        <p:nvSpPr>
          <p:cNvPr id="135" name="Google Shape;135;p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3" name="Google Shape;143;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Links to get students thinking about tackling </a:t>
            </a:r>
            <a:r>
              <a:rPr lang="en-US"/>
              <a:t>COVID</a:t>
            </a:r>
            <a:r>
              <a:rPr lang="en-US"/>
              <a:t>-19 myths and how information may be presented (graphs/infographics etc)</a:t>
            </a:r>
            <a:endParaRPr/>
          </a:p>
          <a:p>
            <a:pPr indent="0" lvl="0" marL="0" rtl="0" algn="l">
              <a:spcBef>
                <a:spcPts val="0"/>
              </a:spcBef>
              <a:spcAft>
                <a:spcPts val="0"/>
              </a:spcAft>
              <a:buNone/>
            </a:pPr>
            <a:r>
              <a:rPr lang="en-US"/>
              <a:t>https://www.cdc.gov/coronavirus/2019-ncov/vaccines/facts.html</a:t>
            </a:r>
            <a:endParaRPr/>
          </a:p>
          <a:p>
            <a:pPr indent="0" lvl="0" marL="0" rtl="0" algn="l">
              <a:spcBef>
                <a:spcPts val="0"/>
              </a:spcBef>
              <a:spcAft>
                <a:spcPts val="0"/>
              </a:spcAft>
              <a:buNone/>
            </a:pPr>
            <a:r>
              <a:rPr lang="en-US"/>
              <a:t>https://www.kcl.ac.uk/blog-the-ten-most-dangerous-coronavirus-myths-debunked-1</a:t>
            </a:r>
            <a:endParaRPr/>
          </a:p>
          <a:p>
            <a:pPr indent="0" lvl="0" marL="0" rtl="0" algn="l">
              <a:spcBef>
                <a:spcPts val="0"/>
              </a:spcBef>
              <a:spcAft>
                <a:spcPts val="0"/>
              </a:spcAft>
              <a:buNone/>
            </a:pPr>
            <a:r>
              <a:rPr lang="en-US"/>
              <a:t>https://www.immunology.org/sites/default/files/BSI_Guide_Childhood_Vaccinations_FINAL_2020.pdf </a:t>
            </a:r>
            <a:endParaRPr/>
          </a:p>
          <a:p>
            <a:pPr indent="0" lvl="0" marL="0" rtl="0" algn="l">
              <a:spcBef>
                <a:spcPts val="0"/>
              </a:spcBef>
              <a:spcAft>
                <a:spcPts val="0"/>
              </a:spcAft>
              <a:buNone/>
            </a:pPr>
            <a:r>
              <a:t/>
            </a:r>
            <a:endParaRPr/>
          </a:p>
        </p:txBody>
      </p:sp>
      <p:sp>
        <p:nvSpPr>
          <p:cNvPr id="144" name="Google Shape;144;p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7" name="Google Shape;157;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4" name="Google Shape;164;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5" name="Google Shape;165;p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2"/>
          <p:cNvSpPr txBox="1"/>
          <p:nvPr>
            <p:ph type="ctrTitle"/>
          </p:nvPr>
        </p:nvSpPr>
        <p:spPr>
          <a:xfrm>
            <a:off x="685800" y="1597819"/>
            <a:ext cx="7772400" cy="1102519"/>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2"/>
          <p:cNvSpPr txBox="1"/>
          <p:nvPr>
            <p:ph idx="1" type="subTitle"/>
          </p:nvPr>
        </p:nvSpPr>
        <p:spPr>
          <a:xfrm>
            <a:off x="1371600" y="2914650"/>
            <a:ext cx="6400800" cy="131445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chemeClr val="lt1"/>
              </a:buClr>
              <a:buSzPts val="3200"/>
              <a:buNone/>
              <a:defRPr>
                <a:solidFill>
                  <a:schemeClr val="lt1"/>
                </a:solidFill>
              </a:defRPr>
            </a:lvl1pPr>
            <a:lvl2pPr lvl="1" algn="ctr">
              <a:spcBef>
                <a:spcPts val="560"/>
              </a:spcBef>
              <a:spcAft>
                <a:spcPts val="0"/>
              </a:spcAft>
              <a:buClr>
                <a:schemeClr val="lt1"/>
              </a:buClr>
              <a:buSzPts val="2800"/>
              <a:buNone/>
              <a:defRPr>
                <a:solidFill>
                  <a:schemeClr val="lt1"/>
                </a:solidFill>
              </a:defRPr>
            </a:lvl2pPr>
            <a:lvl3pPr lvl="2" algn="ctr">
              <a:spcBef>
                <a:spcPts val="480"/>
              </a:spcBef>
              <a:spcAft>
                <a:spcPts val="0"/>
              </a:spcAft>
              <a:buClr>
                <a:schemeClr val="lt1"/>
              </a:buClr>
              <a:buSzPts val="2400"/>
              <a:buNone/>
              <a:defRPr>
                <a:solidFill>
                  <a:schemeClr val="lt1"/>
                </a:solidFill>
              </a:defRPr>
            </a:lvl3pPr>
            <a:lvl4pPr lvl="3" algn="ctr">
              <a:spcBef>
                <a:spcPts val="400"/>
              </a:spcBef>
              <a:spcAft>
                <a:spcPts val="0"/>
              </a:spcAft>
              <a:buClr>
                <a:schemeClr val="lt1"/>
              </a:buClr>
              <a:buSzPts val="2000"/>
              <a:buNone/>
              <a:defRPr>
                <a:solidFill>
                  <a:schemeClr val="lt1"/>
                </a:solidFill>
              </a:defRPr>
            </a:lvl4pPr>
            <a:lvl5pPr lvl="4" algn="ctr">
              <a:spcBef>
                <a:spcPts val="400"/>
              </a:spcBef>
              <a:spcAft>
                <a:spcPts val="0"/>
              </a:spcAft>
              <a:buClr>
                <a:schemeClr val="lt1"/>
              </a:buClr>
              <a:buSzPts val="2000"/>
              <a:buNone/>
              <a:defRPr>
                <a:solidFill>
                  <a:schemeClr val="lt1"/>
                </a:solidFill>
              </a:defRPr>
            </a:lvl5pPr>
            <a:lvl6pPr lvl="5" algn="ctr">
              <a:spcBef>
                <a:spcPts val="400"/>
              </a:spcBef>
              <a:spcAft>
                <a:spcPts val="0"/>
              </a:spcAft>
              <a:buClr>
                <a:schemeClr val="lt1"/>
              </a:buClr>
              <a:buSzPts val="2000"/>
              <a:buNone/>
              <a:defRPr>
                <a:solidFill>
                  <a:schemeClr val="lt1"/>
                </a:solidFill>
              </a:defRPr>
            </a:lvl6pPr>
            <a:lvl7pPr lvl="6" algn="ctr">
              <a:spcBef>
                <a:spcPts val="400"/>
              </a:spcBef>
              <a:spcAft>
                <a:spcPts val="0"/>
              </a:spcAft>
              <a:buClr>
                <a:schemeClr val="lt1"/>
              </a:buClr>
              <a:buSzPts val="2000"/>
              <a:buNone/>
              <a:defRPr>
                <a:solidFill>
                  <a:schemeClr val="lt1"/>
                </a:solidFill>
              </a:defRPr>
            </a:lvl7pPr>
            <a:lvl8pPr lvl="7" algn="ctr">
              <a:spcBef>
                <a:spcPts val="400"/>
              </a:spcBef>
              <a:spcAft>
                <a:spcPts val="0"/>
              </a:spcAft>
              <a:buClr>
                <a:schemeClr val="lt1"/>
              </a:buClr>
              <a:buSzPts val="2000"/>
              <a:buNone/>
              <a:defRPr>
                <a:solidFill>
                  <a:schemeClr val="lt1"/>
                </a:solidFill>
              </a:defRPr>
            </a:lvl8pPr>
            <a:lvl9pPr lvl="8" algn="ctr">
              <a:spcBef>
                <a:spcPts val="400"/>
              </a:spcBef>
              <a:spcAft>
                <a:spcPts val="0"/>
              </a:spcAft>
              <a:buClr>
                <a:schemeClr val="lt1"/>
              </a:buClr>
              <a:buSzPts val="2000"/>
              <a:buNone/>
              <a:defRPr>
                <a:solidFill>
                  <a:schemeClr val="lt1"/>
                </a:solidFill>
              </a:defRPr>
            </a:lvl9pPr>
          </a:lstStyle>
          <a:p/>
        </p:txBody>
      </p:sp>
      <p:sp>
        <p:nvSpPr>
          <p:cNvPr id="18" name="Google Shape;18;p12"/>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2"/>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2"/>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7" name="Shape 77"/>
        <p:cNvGrpSpPr/>
        <p:nvPr/>
      </p:nvGrpSpPr>
      <p:grpSpPr>
        <a:xfrm>
          <a:off x="0" y="0"/>
          <a:ext cx="0" cy="0"/>
          <a:chOff x="0" y="0"/>
          <a:chExt cx="0" cy="0"/>
        </a:xfrm>
      </p:grpSpPr>
      <p:sp>
        <p:nvSpPr>
          <p:cNvPr id="78" name="Google Shape;78;p20"/>
          <p:cNvSpPr txBox="1"/>
          <p:nvPr>
            <p:ph type="title"/>
          </p:nvPr>
        </p:nvSpPr>
        <p:spPr>
          <a:xfrm>
            <a:off x="1792288" y="3600450"/>
            <a:ext cx="5486400" cy="425054"/>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9" name="Google Shape;79;p20"/>
          <p:cNvSpPr/>
          <p:nvPr>
            <p:ph idx="2" type="pic"/>
          </p:nvPr>
        </p:nvSpPr>
        <p:spPr>
          <a:xfrm>
            <a:off x="1792288" y="459581"/>
            <a:ext cx="5486400" cy="3086100"/>
          </a:xfrm>
          <a:prstGeom prst="rect">
            <a:avLst/>
          </a:prstGeom>
          <a:noFill/>
          <a:ln>
            <a:noFill/>
          </a:ln>
        </p:spPr>
        <p:txBody>
          <a:bodyPr anchorCtr="0" anchor="t" bIns="45700" lIns="91425" spcFirstLastPara="1" rIns="91425" wrap="square" tIns="45700">
            <a:norm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80" name="Google Shape;80;p20"/>
          <p:cNvSpPr txBox="1"/>
          <p:nvPr>
            <p:ph idx="1" type="body"/>
          </p:nvPr>
        </p:nvSpPr>
        <p:spPr>
          <a:xfrm>
            <a:off x="1792288" y="4025503"/>
            <a:ext cx="5486400" cy="60364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81" name="Google Shape;81;p20"/>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0"/>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0"/>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84" name="Shape 84"/>
        <p:cNvGrpSpPr/>
        <p:nvPr/>
      </p:nvGrpSpPr>
      <p:grpSpPr>
        <a:xfrm>
          <a:off x="0" y="0"/>
          <a:ext cx="0" cy="0"/>
          <a:chOff x="0" y="0"/>
          <a:chExt cx="0" cy="0"/>
        </a:xfrm>
      </p:grpSpPr>
      <p:sp>
        <p:nvSpPr>
          <p:cNvPr id="85" name="Google Shape;85;p21"/>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6" name="Google Shape;86;p21"/>
          <p:cNvSpPr txBox="1"/>
          <p:nvPr>
            <p:ph idx="1" type="body"/>
          </p:nvPr>
        </p:nvSpPr>
        <p:spPr>
          <a:xfrm rot="5400000">
            <a:off x="2874764" y="-1217413"/>
            <a:ext cx="3394472"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7" name="Google Shape;87;p21"/>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21"/>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21"/>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0" name="Shape 90"/>
        <p:cNvGrpSpPr/>
        <p:nvPr/>
      </p:nvGrpSpPr>
      <p:grpSpPr>
        <a:xfrm>
          <a:off x="0" y="0"/>
          <a:ext cx="0" cy="0"/>
          <a:chOff x="0" y="0"/>
          <a:chExt cx="0" cy="0"/>
        </a:xfrm>
      </p:grpSpPr>
      <p:sp>
        <p:nvSpPr>
          <p:cNvPr id="91" name="Google Shape;91;p22"/>
          <p:cNvSpPr txBox="1"/>
          <p:nvPr>
            <p:ph type="title"/>
          </p:nvPr>
        </p:nvSpPr>
        <p:spPr>
          <a:xfrm rot="5400000">
            <a:off x="5463778" y="1371601"/>
            <a:ext cx="4388644"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2" name="Google Shape;92;p22"/>
          <p:cNvSpPr txBox="1"/>
          <p:nvPr>
            <p:ph idx="1" type="body"/>
          </p:nvPr>
        </p:nvSpPr>
        <p:spPr>
          <a:xfrm rot="5400000">
            <a:off x="1272778" y="-609599"/>
            <a:ext cx="4388644"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93" name="Google Shape;93;p22"/>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22"/>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22"/>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7" name="Shape 27"/>
        <p:cNvGrpSpPr/>
        <p:nvPr/>
      </p:nvGrpSpPr>
      <p:grpSpPr>
        <a:xfrm>
          <a:off x="0" y="0"/>
          <a:ext cx="0" cy="0"/>
          <a:chOff x="0" y="0"/>
          <a:chExt cx="0" cy="0"/>
        </a:xfrm>
      </p:grpSpPr>
      <p:sp>
        <p:nvSpPr>
          <p:cNvPr id="28" name="Google Shape;28;p11"/>
          <p:cNvSpPr txBox="1"/>
          <p:nvPr>
            <p:ph type="ctrTitle"/>
          </p:nvPr>
        </p:nvSpPr>
        <p:spPr>
          <a:xfrm>
            <a:off x="685800" y="1597819"/>
            <a:ext cx="7772400" cy="1102519"/>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1"/>
          <p:cNvSpPr txBox="1"/>
          <p:nvPr>
            <p:ph idx="1" type="subTitle"/>
          </p:nvPr>
        </p:nvSpPr>
        <p:spPr>
          <a:xfrm>
            <a:off x="1371600" y="2914650"/>
            <a:ext cx="6400800" cy="131445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30" name="Google Shape;30;p11"/>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11"/>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1"/>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3" name="Shape 33"/>
        <p:cNvGrpSpPr/>
        <p:nvPr/>
      </p:nvGrpSpPr>
      <p:grpSpPr>
        <a:xfrm>
          <a:off x="0" y="0"/>
          <a:ext cx="0" cy="0"/>
          <a:chOff x="0" y="0"/>
          <a:chExt cx="0" cy="0"/>
        </a:xfrm>
      </p:grpSpPr>
      <p:sp>
        <p:nvSpPr>
          <p:cNvPr id="34" name="Google Shape;34;p13"/>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3"/>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6" name="Google Shape;36;p13"/>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13"/>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3"/>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9" name="Shape 39"/>
        <p:cNvGrpSpPr/>
        <p:nvPr/>
      </p:nvGrpSpPr>
      <p:grpSpPr>
        <a:xfrm>
          <a:off x="0" y="0"/>
          <a:ext cx="0" cy="0"/>
          <a:chOff x="0" y="0"/>
          <a:chExt cx="0" cy="0"/>
        </a:xfrm>
      </p:grpSpPr>
      <p:sp>
        <p:nvSpPr>
          <p:cNvPr id="40" name="Google Shape;40;p14"/>
          <p:cNvSpPr txBox="1"/>
          <p:nvPr>
            <p:ph type="title"/>
          </p:nvPr>
        </p:nvSpPr>
        <p:spPr>
          <a:xfrm>
            <a:off x="722313" y="3305176"/>
            <a:ext cx="7772400" cy="1021556"/>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14"/>
          <p:cNvSpPr txBox="1"/>
          <p:nvPr>
            <p:ph idx="1" type="body"/>
          </p:nvPr>
        </p:nvSpPr>
        <p:spPr>
          <a:xfrm>
            <a:off x="722313" y="2180035"/>
            <a:ext cx="7772400" cy="112514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42" name="Google Shape;42;p14"/>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4"/>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14"/>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5" name="Shape 45"/>
        <p:cNvGrpSpPr/>
        <p:nvPr/>
      </p:nvGrpSpPr>
      <p:grpSpPr>
        <a:xfrm>
          <a:off x="0" y="0"/>
          <a:ext cx="0" cy="0"/>
          <a:chOff x="0" y="0"/>
          <a:chExt cx="0" cy="0"/>
        </a:xfrm>
      </p:grpSpPr>
      <p:sp>
        <p:nvSpPr>
          <p:cNvPr id="46" name="Google Shape;46;p15"/>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15"/>
          <p:cNvSpPr txBox="1"/>
          <p:nvPr>
            <p:ph idx="1" type="body"/>
          </p:nvPr>
        </p:nvSpPr>
        <p:spPr>
          <a:xfrm>
            <a:off x="457200" y="1200151"/>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8" name="Google Shape;48;p15"/>
          <p:cNvSpPr txBox="1"/>
          <p:nvPr>
            <p:ph idx="2" type="body"/>
          </p:nvPr>
        </p:nvSpPr>
        <p:spPr>
          <a:xfrm>
            <a:off x="4648200" y="1200151"/>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9" name="Google Shape;49;p15"/>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15"/>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15"/>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2" name="Shape 52"/>
        <p:cNvGrpSpPr/>
        <p:nvPr/>
      </p:nvGrpSpPr>
      <p:grpSpPr>
        <a:xfrm>
          <a:off x="0" y="0"/>
          <a:ext cx="0" cy="0"/>
          <a:chOff x="0" y="0"/>
          <a:chExt cx="0" cy="0"/>
        </a:xfrm>
      </p:grpSpPr>
      <p:sp>
        <p:nvSpPr>
          <p:cNvPr id="53" name="Google Shape;53;p16"/>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4" name="Google Shape;54;p16"/>
          <p:cNvSpPr txBox="1"/>
          <p:nvPr>
            <p:ph idx="1" type="body"/>
          </p:nvPr>
        </p:nvSpPr>
        <p:spPr>
          <a:xfrm>
            <a:off x="457200" y="1151335"/>
            <a:ext cx="4040188"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55" name="Google Shape;55;p16"/>
          <p:cNvSpPr txBox="1"/>
          <p:nvPr>
            <p:ph idx="2" type="body"/>
          </p:nvPr>
        </p:nvSpPr>
        <p:spPr>
          <a:xfrm>
            <a:off x="457200" y="1631156"/>
            <a:ext cx="4040188"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6" name="Google Shape;56;p16"/>
          <p:cNvSpPr txBox="1"/>
          <p:nvPr>
            <p:ph idx="3" type="body"/>
          </p:nvPr>
        </p:nvSpPr>
        <p:spPr>
          <a:xfrm>
            <a:off x="4645026" y="1151335"/>
            <a:ext cx="4041775"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57" name="Google Shape;57;p16"/>
          <p:cNvSpPr txBox="1"/>
          <p:nvPr>
            <p:ph idx="4" type="body"/>
          </p:nvPr>
        </p:nvSpPr>
        <p:spPr>
          <a:xfrm>
            <a:off x="4645026" y="1631156"/>
            <a:ext cx="4041775"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8" name="Google Shape;58;p16"/>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6"/>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6"/>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1" name="Shape 61"/>
        <p:cNvGrpSpPr/>
        <p:nvPr/>
      </p:nvGrpSpPr>
      <p:grpSpPr>
        <a:xfrm>
          <a:off x="0" y="0"/>
          <a:ext cx="0" cy="0"/>
          <a:chOff x="0" y="0"/>
          <a:chExt cx="0" cy="0"/>
        </a:xfrm>
      </p:grpSpPr>
      <p:sp>
        <p:nvSpPr>
          <p:cNvPr id="62" name="Google Shape;62;p17"/>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7"/>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7"/>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17"/>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6" name="Shape 66"/>
        <p:cNvGrpSpPr/>
        <p:nvPr/>
      </p:nvGrpSpPr>
      <p:grpSpPr>
        <a:xfrm>
          <a:off x="0" y="0"/>
          <a:ext cx="0" cy="0"/>
          <a:chOff x="0" y="0"/>
          <a:chExt cx="0" cy="0"/>
        </a:xfrm>
      </p:grpSpPr>
      <p:sp>
        <p:nvSpPr>
          <p:cNvPr id="67" name="Google Shape;67;p18"/>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18"/>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18"/>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0" name="Shape 70"/>
        <p:cNvGrpSpPr/>
        <p:nvPr/>
      </p:nvGrpSpPr>
      <p:grpSpPr>
        <a:xfrm>
          <a:off x="0" y="0"/>
          <a:ext cx="0" cy="0"/>
          <a:chOff x="0" y="0"/>
          <a:chExt cx="0" cy="0"/>
        </a:xfrm>
      </p:grpSpPr>
      <p:sp>
        <p:nvSpPr>
          <p:cNvPr id="71" name="Google Shape;71;p19"/>
          <p:cNvSpPr txBox="1"/>
          <p:nvPr>
            <p:ph type="title"/>
          </p:nvPr>
        </p:nvSpPr>
        <p:spPr>
          <a:xfrm>
            <a:off x="457201" y="204787"/>
            <a:ext cx="3008313" cy="8715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19"/>
          <p:cNvSpPr txBox="1"/>
          <p:nvPr>
            <p:ph idx="1" type="body"/>
          </p:nvPr>
        </p:nvSpPr>
        <p:spPr>
          <a:xfrm>
            <a:off x="3575050" y="204788"/>
            <a:ext cx="5111750" cy="4389835"/>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73" name="Google Shape;73;p19"/>
          <p:cNvSpPr txBox="1"/>
          <p:nvPr>
            <p:ph idx="2" type="body"/>
          </p:nvPr>
        </p:nvSpPr>
        <p:spPr>
          <a:xfrm>
            <a:off x="457201" y="1076326"/>
            <a:ext cx="3008313" cy="351829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74" name="Google Shape;74;p19"/>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9"/>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9"/>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solidFill>
                <a:srgbClr val="88A44E"/>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slideLayout" Target="../slideLayouts/slideLayout5.xml"/><Relationship Id="rId11" Type="http://schemas.openxmlformats.org/officeDocument/2006/relationships/slideLayout" Target="../slideLayouts/slideLayout12.xml"/><Relationship Id="rId10" Type="http://schemas.openxmlformats.org/officeDocument/2006/relationships/slideLayout" Target="../slideLayouts/slideLayout11.xml"/><Relationship Id="rId12" Type="http://schemas.openxmlformats.org/officeDocument/2006/relationships/theme" Target="../theme/theme1.xml"/><Relationship Id="rId9" Type="http://schemas.openxmlformats.org/officeDocument/2006/relationships/slideLayout" Target="../slideLayouts/slideLayout10.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lt1"/>
              </a:buClr>
              <a:buSzPts val="4400"/>
              <a:buFont typeface="Calibri"/>
              <a:buNone/>
              <a:defRPr b="0" i="0" sz="4400" u="none" cap="none" strike="noStrik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0"/>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lt1"/>
              </a:buClr>
              <a:buSzPts val="3200"/>
              <a:buFont typeface="Arial"/>
              <a:buChar char="•"/>
              <a:defRPr b="0" i="0" sz="3200" u="none" cap="none" strike="noStrike">
                <a:solidFill>
                  <a:schemeClr val="lt1"/>
                </a:solidFill>
                <a:latin typeface="Calibri"/>
                <a:ea typeface="Calibri"/>
                <a:cs typeface="Calibri"/>
                <a:sym typeface="Calibri"/>
              </a:defRPr>
            </a:lvl1pPr>
            <a:lvl2pPr indent="-406400" lvl="1" marL="914400" marR="0" rtl="0" algn="l">
              <a:spcBef>
                <a:spcPts val="560"/>
              </a:spcBef>
              <a:spcAft>
                <a:spcPts val="0"/>
              </a:spcAft>
              <a:buClr>
                <a:schemeClr val="lt1"/>
              </a:buClr>
              <a:buSzPts val="2800"/>
              <a:buFont typeface="Arial"/>
              <a:buChar char="–"/>
              <a:defRPr b="0" i="0" sz="2800" u="none" cap="none" strike="noStrike">
                <a:solidFill>
                  <a:schemeClr val="lt1"/>
                </a:solidFill>
                <a:latin typeface="Calibri"/>
                <a:ea typeface="Calibri"/>
                <a:cs typeface="Calibri"/>
                <a:sym typeface="Calibri"/>
              </a:defRPr>
            </a:lvl2pPr>
            <a:lvl3pPr indent="-381000" lvl="2" marL="1371600" marR="0" rtl="0" algn="l">
              <a:spcBef>
                <a:spcPts val="480"/>
              </a:spcBef>
              <a:spcAft>
                <a:spcPts val="0"/>
              </a:spcAft>
              <a:buClr>
                <a:schemeClr val="lt1"/>
              </a:buClr>
              <a:buSzPts val="2400"/>
              <a:buFont typeface="Arial"/>
              <a:buChar char="•"/>
              <a:defRPr b="0" i="0" sz="2400" u="none" cap="none" strike="noStrike">
                <a:solidFill>
                  <a:schemeClr val="lt1"/>
                </a:solidFill>
                <a:latin typeface="Calibri"/>
                <a:ea typeface="Calibri"/>
                <a:cs typeface="Calibri"/>
                <a:sym typeface="Calibri"/>
              </a:defRPr>
            </a:lvl3pPr>
            <a:lvl4pPr indent="-355600" lvl="3" marL="18288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4pPr>
            <a:lvl5pPr indent="-355600" lvl="4" marL="22860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5pPr>
            <a:lvl6pPr indent="-355600" lvl="5" marL="27432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6pPr>
            <a:lvl7pPr indent="-355600" lvl="6" marL="32004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7pPr>
            <a:lvl8pPr indent="-355600" lvl="7" marL="36576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8pPr>
            <a:lvl9pPr indent="-355600" lvl="8" marL="41148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9pPr>
          </a:lstStyle>
          <a:p/>
        </p:txBody>
      </p:sp>
      <p:sp>
        <p:nvSpPr>
          <p:cNvPr id="12" name="Google Shape;12;p10"/>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lt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9pPr>
          </a:lstStyle>
          <a:p/>
        </p:txBody>
      </p:sp>
      <p:sp>
        <p:nvSpPr>
          <p:cNvPr id="13" name="Google Shape;13;p10"/>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chemeClr val="lt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9pPr>
          </a:lstStyle>
          <a:p/>
        </p:txBody>
      </p:sp>
      <p:sp>
        <p:nvSpPr>
          <p:cNvPr id="14" name="Google Shape;14;p10"/>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lt1"/>
                </a:solidFill>
                <a:latin typeface="Calibri"/>
                <a:ea typeface="Calibri"/>
                <a:cs typeface="Calibri"/>
                <a:sym typeface="Calibri"/>
              </a:defRPr>
            </a:lvl1pPr>
            <a:lvl2pPr indent="0" lvl="1" marL="0" marR="0" rtl="0" algn="r">
              <a:spcBef>
                <a:spcPts val="0"/>
              </a:spcBef>
              <a:buNone/>
              <a:defRPr b="0" i="0" sz="1200" u="none" cap="none" strike="noStrike">
                <a:solidFill>
                  <a:schemeClr val="lt1"/>
                </a:solidFill>
                <a:latin typeface="Calibri"/>
                <a:ea typeface="Calibri"/>
                <a:cs typeface="Calibri"/>
                <a:sym typeface="Calibri"/>
              </a:defRPr>
            </a:lvl2pPr>
            <a:lvl3pPr indent="0" lvl="2" marL="0" marR="0" rtl="0" algn="r">
              <a:spcBef>
                <a:spcPts val="0"/>
              </a:spcBef>
              <a:buNone/>
              <a:defRPr b="0" i="0" sz="1200" u="none" cap="none" strike="noStrike">
                <a:solidFill>
                  <a:schemeClr val="lt1"/>
                </a:solidFill>
                <a:latin typeface="Calibri"/>
                <a:ea typeface="Calibri"/>
                <a:cs typeface="Calibri"/>
                <a:sym typeface="Calibri"/>
              </a:defRPr>
            </a:lvl3pPr>
            <a:lvl4pPr indent="0" lvl="3" marL="0" marR="0" rtl="0" algn="r">
              <a:spcBef>
                <a:spcPts val="0"/>
              </a:spcBef>
              <a:buNone/>
              <a:defRPr b="0" i="0" sz="1200" u="none" cap="none" strike="noStrike">
                <a:solidFill>
                  <a:schemeClr val="lt1"/>
                </a:solidFill>
                <a:latin typeface="Calibri"/>
                <a:ea typeface="Calibri"/>
                <a:cs typeface="Calibri"/>
                <a:sym typeface="Calibri"/>
              </a:defRPr>
            </a:lvl4pPr>
            <a:lvl5pPr indent="0" lvl="4" marL="0" marR="0" rtl="0" algn="r">
              <a:spcBef>
                <a:spcPts val="0"/>
              </a:spcBef>
              <a:buNone/>
              <a:defRPr b="0" i="0" sz="1200" u="none" cap="none" strike="noStrike">
                <a:solidFill>
                  <a:schemeClr val="lt1"/>
                </a:solidFill>
                <a:latin typeface="Calibri"/>
                <a:ea typeface="Calibri"/>
                <a:cs typeface="Calibri"/>
                <a:sym typeface="Calibri"/>
              </a:defRPr>
            </a:lvl5pPr>
            <a:lvl6pPr indent="0" lvl="5" marL="0" marR="0" rtl="0" algn="r">
              <a:spcBef>
                <a:spcPts val="0"/>
              </a:spcBef>
              <a:buNone/>
              <a:defRPr b="0" i="0" sz="1200" u="none" cap="none" strike="noStrike">
                <a:solidFill>
                  <a:schemeClr val="lt1"/>
                </a:solidFill>
                <a:latin typeface="Calibri"/>
                <a:ea typeface="Calibri"/>
                <a:cs typeface="Calibri"/>
                <a:sym typeface="Calibri"/>
              </a:defRPr>
            </a:lvl6pPr>
            <a:lvl7pPr indent="0" lvl="6" marL="0" marR="0" rtl="0" algn="r">
              <a:spcBef>
                <a:spcPts val="0"/>
              </a:spcBef>
              <a:buNone/>
              <a:defRPr b="0" i="0" sz="1200" u="none" cap="none" strike="noStrike">
                <a:solidFill>
                  <a:schemeClr val="lt1"/>
                </a:solidFill>
                <a:latin typeface="Calibri"/>
                <a:ea typeface="Calibri"/>
                <a:cs typeface="Calibri"/>
                <a:sym typeface="Calibri"/>
              </a:defRPr>
            </a:lvl7pPr>
            <a:lvl8pPr indent="0" lvl="7" marL="0" marR="0" rtl="0" algn="r">
              <a:spcBef>
                <a:spcPts val="0"/>
              </a:spcBef>
              <a:buNone/>
              <a:defRPr b="0" i="0" sz="1200" u="none" cap="none" strike="noStrike">
                <a:solidFill>
                  <a:schemeClr val="lt1"/>
                </a:solidFill>
                <a:latin typeface="Calibri"/>
                <a:ea typeface="Calibri"/>
                <a:cs typeface="Calibri"/>
                <a:sym typeface="Calibri"/>
              </a:defRPr>
            </a:lvl8pPr>
            <a:lvl9pPr indent="0" lvl="8" marL="0" marR="0" rtl="0" algn="r">
              <a:spcBef>
                <a:spcPts val="0"/>
              </a:spcBef>
              <a:buNone/>
              <a:defRPr b="0" i="0" sz="1200" u="none" cap="none" strike="noStrike">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1" name="Shape 21"/>
        <p:cNvGrpSpPr/>
        <p:nvPr/>
      </p:nvGrpSpPr>
      <p:grpSpPr>
        <a:xfrm>
          <a:off x="0" y="0"/>
          <a:ext cx="0" cy="0"/>
          <a:chOff x="0" y="0"/>
          <a:chExt cx="0" cy="0"/>
        </a:xfrm>
      </p:grpSpPr>
      <p:sp>
        <p:nvSpPr>
          <p:cNvPr id="22" name="Google Shape;22;p9"/>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Google Shape;23;p9"/>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24" name="Google Shape;24;p9"/>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5" name="Google Shape;25;p9"/>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6" name="Google Shape;26;p9"/>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www.cdc.gov/coronavirus/2019-ncov/vaccines/facts.html" TargetMode="External"/><Relationship Id="rId4" Type="http://schemas.openxmlformats.org/officeDocument/2006/relationships/hyperlink" Target="https://www.kcl.ac.uk/blog-the-ten-most-dangerous-coronavirus-myths-debunked-1" TargetMode="External"/><Relationship Id="rId5" Type="http://schemas.openxmlformats.org/officeDocument/2006/relationships/hyperlink" Target="https://www.immunology.org/sites/default/files/BSI_Guide_Childhood_Vaccinations_FINAL_2020.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14141"/>
        </a:solidFill>
      </p:bgPr>
    </p:bg>
    <p:spTree>
      <p:nvGrpSpPr>
        <p:cNvPr id="99" name="Shape 99"/>
        <p:cNvGrpSpPr/>
        <p:nvPr/>
      </p:nvGrpSpPr>
      <p:grpSpPr>
        <a:xfrm>
          <a:off x="0" y="0"/>
          <a:ext cx="0" cy="0"/>
          <a:chOff x="0" y="0"/>
          <a:chExt cx="0" cy="0"/>
        </a:xfrm>
      </p:grpSpPr>
      <p:sp>
        <p:nvSpPr>
          <p:cNvPr id="100" name="Google Shape;100;p1"/>
          <p:cNvSpPr txBox="1"/>
          <p:nvPr>
            <p:ph type="ctrTitle"/>
          </p:nvPr>
        </p:nvSpPr>
        <p:spPr>
          <a:xfrm>
            <a:off x="5598460" y="1337969"/>
            <a:ext cx="3545520" cy="2166835"/>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3150"/>
              <a:buFont typeface="Calibri"/>
              <a:buNone/>
            </a:pPr>
            <a:r>
              <a:rPr lang="en-US" sz="3150"/>
              <a:t>Lesson 9:</a:t>
            </a:r>
            <a:br>
              <a:rPr lang="en-US" sz="3150"/>
            </a:br>
            <a:r>
              <a:rPr lang="en-US" sz="3150"/>
              <a:t> </a:t>
            </a:r>
            <a:br>
              <a:rPr lang="en-US" sz="3150"/>
            </a:br>
            <a:r>
              <a:rPr lang="en-US" sz="2790"/>
              <a:t>“How can we better communicate to the public about vaccines?”</a:t>
            </a:r>
            <a:br>
              <a:rPr lang="en-US" sz="3150"/>
            </a:br>
            <a:endParaRPr sz="3150"/>
          </a:p>
        </p:txBody>
      </p:sp>
      <p:sp>
        <p:nvSpPr>
          <p:cNvPr id="101" name="Google Shape;101;p1"/>
          <p:cNvSpPr txBox="1"/>
          <p:nvPr>
            <p:ph idx="1" type="subTitle"/>
          </p:nvPr>
        </p:nvSpPr>
        <p:spPr>
          <a:xfrm>
            <a:off x="5598459" y="3563169"/>
            <a:ext cx="3065478" cy="860898"/>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lt1"/>
              </a:buClr>
              <a:buSzPts val="2000"/>
              <a:buNone/>
            </a:pPr>
            <a:r>
              <a:rPr lang="en-US" sz="2000"/>
              <a:t>UNIT: </a:t>
            </a:r>
            <a:r>
              <a:rPr lang="en-US" sz="2000"/>
              <a:t>COVID</a:t>
            </a:r>
            <a:r>
              <a:rPr lang="en-US" sz="2000"/>
              <a:t>-19 Unit</a:t>
            </a:r>
            <a:endParaRPr sz="2000"/>
          </a:p>
        </p:txBody>
      </p:sp>
      <p:sp>
        <p:nvSpPr>
          <p:cNvPr id="102" name="Google Shape;102;p1"/>
          <p:cNvSpPr/>
          <p:nvPr/>
        </p:nvSpPr>
        <p:spPr>
          <a:xfrm rot="10800000">
            <a:off x="0" y="0"/>
            <a:ext cx="5391039" cy="5143500"/>
          </a:xfrm>
          <a:custGeom>
            <a:rect b="b" l="l" r="r" t="t"/>
            <a:pathLst>
              <a:path extrusionOk="0" h="6858000" w="7188051">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l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What do you call the disease caused by the novel coronavirus? Covid-19" id="103" name="Google Shape;103;p1"/>
          <p:cNvPicPr preferRelativeResize="0"/>
          <p:nvPr/>
        </p:nvPicPr>
        <p:blipFill rotWithShape="1">
          <a:blip r:embed="rId3">
            <a:alphaModFix/>
          </a:blip>
          <a:srcRect b="2422" l="0" r="-3" t="0"/>
          <a:stretch/>
        </p:blipFill>
        <p:spPr>
          <a:xfrm>
            <a:off x="20" y="10"/>
            <a:ext cx="5271352" cy="5143490"/>
          </a:xfrm>
          <a:custGeom>
            <a:rect b="b" l="l" r="r" t="t"/>
            <a:pathLst>
              <a:path extrusionOk="0" h="6858000" w="7028495">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a:noFill/>
          <a:ln>
            <a:noFill/>
          </a:ln>
        </p:spPr>
      </p:pic>
      <p:pic>
        <p:nvPicPr>
          <p:cNvPr id="104" name="Google Shape;104;p1"/>
          <p:cNvPicPr preferRelativeResize="0"/>
          <p:nvPr/>
        </p:nvPicPr>
        <p:blipFill>
          <a:blip r:embed="rId4">
            <a:alphaModFix/>
          </a:blip>
          <a:stretch>
            <a:fillRect/>
          </a:stretch>
        </p:blipFill>
        <p:spPr>
          <a:xfrm>
            <a:off x="5829402" y="4027875"/>
            <a:ext cx="1807650" cy="4457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
          <p:cNvSpPr txBox="1"/>
          <p:nvPr/>
        </p:nvSpPr>
        <p:spPr>
          <a:xfrm>
            <a:off x="202277" y="49876"/>
            <a:ext cx="8229600" cy="880082"/>
          </a:xfrm>
          <a:prstGeom prst="rect">
            <a:avLst/>
          </a:prstGeom>
          <a:noFill/>
          <a:ln>
            <a:noFill/>
          </a:ln>
        </p:spPr>
        <p:txBody>
          <a:bodyPr anchorCtr="0" anchor="ctr" bIns="45700" lIns="91425" spcFirstLastPara="1" rIns="91425" wrap="square" tIns="45700">
            <a:normAutofit/>
          </a:bodyPr>
          <a:lstStyle/>
          <a:p>
            <a:pPr indent="0" lvl="0" marL="0" marR="0" rtl="0" algn="l">
              <a:spcBef>
                <a:spcPts val="0"/>
              </a:spcBef>
              <a:spcAft>
                <a:spcPts val="0"/>
              </a:spcAft>
              <a:buClr>
                <a:schemeClr val="dk1"/>
              </a:buClr>
              <a:buSzPts val="4400"/>
              <a:buFont typeface="Arial"/>
              <a:buNone/>
            </a:pPr>
            <a:r>
              <a:rPr b="0" i="0" lang="en-US" sz="4400" u="none" cap="none" strike="noStrike">
                <a:solidFill>
                  <a:schemeClr val="dk1"/>
                </a:solidFill>
                <a:latin typeface="Arial"/>
                <a:ea typeface="Arial"/>
                <a:cs typeface="Arial"/>
                <a:sym typeface="Arial"/>
              </a:rPr>
              <a:t>Learning Outcomes</a:t>
            </a:r>
            <a:endParaRPr/>
          </a:p>
        </p:txBody>
      </p:sp>
      <p:sp>
        <p:nvSpPr>
          <p:cNvPr id="111" name="Google Shape;111;p2"/>
          <p:cNvSpPr txBox="1"/>
          <p:nvPr/>
        </p:nvSpPr>
        <p:spPr>
          <a:xfrm>
            <a:off x="77585" y="1078399"/>
            <a:ext cx="9066415" cy="2063812"/>
          </a:xfrm>
          <a:prstGeom prst="rect">
            <a:avLst/>
          </a:prstGeom>
          <a:noFill/>
          <a:ln>
            <a:noFill/>
          </a:ln>
        </p:spPr>
        <p:txBody>
          <a:bodyPr anchorCtr="0" anchor="t" bIns="45700" lIns="91425" spcFirstLastPara="1" rIns="91425" wrap="square" tIns="45700">
            <a:noAutofit/>
          </a:bodyPr>
          <a:lstStyle/>
          <a:p>
            <a:pPr indent="-514350" lvl="0" marL="514350" marR="0" rtl="0" algn="l">
              <a:spcBef>
                <a:spcPts val="0"/>
              </a:spcBef>
              <a:spcAft>
                <a:spcPts val="0"/>
              </a:spcAft>
              <a:buClr>
                <a:schemeClr val="dk1"/>
              </a:buClr>
              <a:buSzPts val="2000"/>
              <a:buFont typeface="Arial"/>
              <a:buAutoNum type="arabicPeriod"/>
            </a:pPr>
            <a:r>
              <a:rPr b="0" i="0" lang="en-US" sz="2000" u="none" cap="none" strike="noStrike">
                <a:solidFill>
                  <a:schemeClr val="dk1"/>
                </a:solidFill>
                <a:latin typeface="Arial"/>
                <a:ea typeface="Arial"/>
                <a:cs typeface="Arial"/>
                <a:sym typeface="Arial"/>
              </a:rPr>
              <a:t>Recognize the importance of evidence-informed discussion and communication about vaccines.</a:t>
            </a:r>
            <a:endParaRPr/>
          </a:p>
          <a:p>
            <a:pPr indent="-514350" lvl="0" marL="514350" marR="0" rtl="0" algn="l">
              <a:spcBef>
                <a:spcPts val="400"/>
              </a:spcBef>
              <a:spcAft>
                <a:spcPts val="0"/>
              </a:spcAft>
              <a:buClr>
                <a:schemeClr val="dk1"/>
              </a:buClr>
              <a:buSzPts val="2000"/>
              <a:buFont typeface="Arial"/>
              <a:buAutoNum type="arabicPeriod"/>
            </a:pPr>
            <a:r>
              <a:rPr b="0" i="0" lang="en-US" sz="2000" u="none" cap="none" strike="noStrike">
                <a:solidFill>
                  <a:schemeClr val="dk1"/>
                </a:solidFill>
                <a:latin typeface="Arial"/>
                <a:ea typeface="Arial"/>
                <a:cs typeface="Arial"/>
                <a:sym typeface="Arial"/>
              </a:rPr>
              <a:t>Design a communication plan that informs the public about the </a:t>
            </a:r>
            <a:r>
              <a:rPr lang="en-US" sz="2000">
                <a:solidFill>
                  <a:schemeClr val="dk1"/>
                </a:solidFill>
              </a:rPr>
              <a:t>COVID</a:t>
            </a:r>
            <a:r>
              <a:rPr b="0" i="0" lang="en-US" sz="2000" u="none" cap="none" strike="noStrike">
                <a:solidFill>
                  <a:schemeClr val="dk1"/>
                </a:solidFill>
                <a:latin typeface="Arial"/>
                <a:ea typeface="Arial"/>
                <a:cs typeface="Arial"/>
                <a:sym typeface="Arial"/>
              </a:rPr>
              <a:t>-19 vaccine using what has been learnt in this unit.</a:t>
            </a:r>
            <a:endParaRPr/>
          </a:p>
          <a:p>
            <a:pPr indent="-514350" lvl="0" marL="514350" marR="0" rtl="0" algn="l">
              <a:spcBef>
                <a:spcPts val="400"/>
              </a:spcBef>
              <a:spcAft>
                <a:spcPts val="0"/>
              </a:spcAft>
              <a:buClr>
                <a:schemeClr val="dk1"/>
              </a:buClr>
              <a:buSzPts val="2000"/>
              <a:buFont typeface="Arial"/>
              <a:buAutoNum type="arabicPeriod"/>
            </a:pPr>
            <a:r>
              <a:rPr b="0" i="0" lang="en-US" sz="2000" u="none" cap="none" strike="noStrike">
                <a:solidFill>
                  <a:schemeClr val="dk1"/>
                </a:solidFill>
                <a:latin typeface="Arial"/>
                <a:ea typeface="Arial"/>
                <a:cs typeface="Arial"/>
                <a:sym typeface="Arial"/>
              </a:rPr>
              <a:t>Identify trusted sources of information to signpost others (and ourselves!) so that we can all continue research and discussions on vaccines.</a:t>
            </a:r>
            <a:endParaRPr/>
          </a:p>
        </p:txBody>
      </p:sp>
      <p:sp>
        <p:nvSpPr>
          <p:cNvPr id="112" name="Google Shape;112;p2"/>
          <p:cNvSpPr/>
          <p:nvPr/>
        </p:nvSpPr>
        <p:spPr>
          <a:xfrm>
            <a:off x="457200" y="3290652"/>
            <a:ext cx="8229600" cy="1713610"/>
          </a:xfrm>
          <a:prstGeom prst="roundRect">
            <a:avLst>
              <a:gd fmla="val 16667" name="adj"/>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rPr b="1" i="0" lang="en-US" sz="1800" u="sng" cap="none" strike="noStrike">
                <a:solidFill>
                  <a:schemeClr val="lt1"/>
                </a:solidFill>
                <a:latin typeface="Calibri"/>
                <a:ea typeface="Calibri"/>
                <a:cs typeface="Calibri"/>
                <a:sym typeface="Calibri"/>
              </a:rPr>
              <a:t>SCENARIO (“DO NOW” TASK)</a:t>
            </a:r>
            <a:endParaRPr/>
          </a:p>
          <a:p>
            <a:pPr indent="0" lvl="0" marL="0" marR="0" rtl="0" algn="l">
              <a:spcBef>
                <a:spcPts val="0"/>
              </a:spcBef>
              <a:spcAft>
                <a:spcPts val="0"/>
              </a:spcAft>
              <a:buNone/>
            </a:pPr>
            <a:r>
              <a:rPr lang="en-US" sz="1800">
                <a:solidFill>
                  <a:schemeClr val="lt1"/>
                </a:solidFill>
                <a:latin typeface="Calibri"/>
                <a:ea typeface="Calibri"/>
                <a:cs typeface="Calibri"/>
                <a:sym typeface="Calibri"/>
              </a:rPr>
              <a:t>James and Tiffany have learned a lot about vaccines in the past few weeks and want to create a poster to increase awareness about the science behind vaccinations and to address some of the misconceptions and misinformation about vaccines. </a:t>
            </a:r>
            <a:endParaRPr/>
          </a:p>
          <a:p>
            <a:pPr indent="0" lvl="0" marL="0" marR="0" rtl="0" algn="l">
              <a:spcBef>
                <a:spcPts val="0"/>
              </a:spcBef>
              <a:spcAft>
                <a:spcPts val="0"/>
              </a:spcAft>
              <a:buNone/>
            </a:pPr>
            <a:r>
              <a:rPr b="1" lang="en-US" sz="1800">
                <a:solidFill>
                  <a:schemeClr val="lt1"/>
                </a:solidFill>
                <a:latin typeface="Calibri"/>
                <a:ea typeface="Calibri"/>
                <a:cs typeface="Calibri"/>
                <a:sym typeface="Calibri"/>
              </a:rPr>
              <a:t>What keywords should they include? </a:t>
            </a:r>
            <a:r>
              <a:rPr b="1" i="1" lang="en-US" sz="1400" u="sng">
                <a:solidFill>
                  <a:schemeClr val="lt1"/>
                </a:solidFill>
                <a:latin typeface="Calibri"/>
                <a:ea typeface="Calibri"/>
                <a:cs typeface="Calibri"/>
                <a:sym typeface="Calibri"/>
              </a:rPr>
              <a:t>(list as many keywords as you can recall!)</a:t>
            </a:r>
            <a:endParaRPr b="1" i="1" sz="1800" u="sng">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xEl>
                                              <p:pRg end="0" st="0"/>
                                            </p:txEl>
                                          </p:spTgt>
                                        </p:tgtEl>
                                        <p:attrNameLst>
                                          <p:attrName>style.visibility</p:attrName>
                                        </p:attrNameLst>
                                      </p:cBhvr>
                                      <p:to>
                                        <p:strVal val="visible"/>
                                      </p:to>
                                    </p:set>
                                    <p:animEffect filter="fade" transition="in">
                                      <p:cBhvr>
                                        <p:cTn dur="500"/>
                                        <p:tgtEl>
                                          <p:spTgt spid="11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xEl>
                                              <p:pRg end="1" st="1"/>
                                            </p:txEl>
                                          </p:spTgt>
                                        </p:tgtEl>
                                        <p:attrNameLst>
                                          <p:attrName>style.visibility</p:attrName>
                                        </p:attrNameLst>
                                      </p:cBhvr>
                                      <p:to>
                                        <p:strVal val="visible"/>
                                      </p:to>
                                    </p:set>
                                    <p:animEffect filter="fade" transition="in">
                                      <p:cBhvr>
                                        <p:cTn dur="500"/>
                                        <p:tgtEl>
                                          <p:spTgt spid="11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xEl>
                                              <p:pRg end="2" st="2"/>
                                            </p:txEl>
                                          </p:spTgt>
                                        </p:tgtEl>
                                        <p:attrNameLst>
                                          <p:attrName>style.visibility</p:attrName>
                                        </p:attrNameLst>
                                      </p:cBhvr>
                                      <p:to>
                                        <p:strVal val="visible"/>
                                      </p:to>
                                    </p:set>
                                    <p:animEffect filter="fade" transition="in">
                                      <p:cBhvr>
                                        <p:cTn dur="500"/>
                                        <p:tgtEl>
                                          <p:spTgt spid="111">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17" name="Shape 117"/>
        <p:cNvGrpSpPr/>
        <p:nvPr/>
      </p:nvGrpSpPr>
      <p:grpSpPr>
        <a:xfrm>
          <a:off x="0" y="0"/>
          <a:ext cx="0" cy="0"/>
          <a:chOff x="0" y="0"/>
          <a:chExt cx="0" cy="0"/>
        </a:xfrm>
      </p:grpSpPr>
      <p:sp>
        <p:nvSpPr>
          <p:cNvPr id="118" name="Google Shape;118;p3"/>
          <p:cNvSpPr/>
          <p:nvPr/>
        </p:nvSpPr>
        <p:spPr>
          <a:xfrm>
            <a:off x="4440323" y="0"/>
            <a:ext cx="4703677" cy="5143500"/>
          </a:xfrm>
          <a:prstGeom prst="rect">
            <a:avLst/>
          </a:prstGeom>
          <a:gradFill>
            <a:gsLst>
              <a:gs pos="0">
                <a:srgbClr val="4F81BD">
                  <a:alpha val="81960"/>
                </a:srgbClr>
              </a:gs>
              <a:gs pos="25000">
                <a:srgbClr val="4F81BD">
                  <a:alpha val="60000"/>
                </a:srgbClr>
              </a:gs>
              <a:gs pos="94000">
                <a:srgbClr val="C4BD97"/>
              </a:gs>
              <a:gs pos="100000">
                <a:srgbClr val="C4BD97"/>
              </a:gs>
            </a:gsLst>
            <a:lin ang="4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119" name="Google Shape;119;p3"/>
          <p:cNvPicPr preferRelativeResize="0"/>
          <p:nvPr/>
        </p:nvPicPr>
        <p:blipFill rotWithShape="1">
          <a:blip r:embed="rId3">
            <a:alphaModFix/>
          </a:blip>
          <a:srcRect b="0" l="0" r="0" t="0"/>
          <a:stretch/>
        </p:blipFill>
        <p:spPr>
          <a:xfrm flipH="1">
            <a:off x="0" y="0"/>
            <a:ext cx="9144000" cy="5143500"/>
          </a:xfrm>
          <a:prstGeom prst="rect">
            <a:avLst/>
          </a:prstGeom>
          <a:noFill/>
          <a:ln>
            <a:noFill/>
          </a:ln>
        </p:spPr>
      </p:pic>
      <p:sp>
        <p:nvSpPr>
          <p:cNvPr id="120" name="Google Shape;120;p3"/>
          <p:cNvSpPr txBox="1"/>
          <p:nvPr>
            <p:ph type="title"/>
          </p:nvPr>
        </p:nvSpPr>
        <p:spPr>
          <a:xfrm>
            <a:off x="243530" y="597771"/>
            <a:ext cx="3602727" cy="983748"/>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0000"/>
              </a:buClr>
              <a:buSzPts val="3100"/>
              <a:buFont typeface="Calibri"/>
              <a:buNone/>
            </a:pPr>
            <a:r>
              <a:rPr lang="en-US" sz="3100">
                <a:solidFill>
                  <a:srgbClr val="000000"/>
                </a:solidFill>
              </a:rPr>
              <a:t>Time warp: think back to lesson 1…</a:t>
            </a:r>
            <a:endParaRPr sz="3100">
              <a:solidFill>
                <a:srgbClr val="000000"/>
              </a:solidFill>
            </a:endParaRPr>
          </a:p>
        </p:txBody>
      </p:sp>
      <p:sp>
        <p:nvSpPr>
          <p:cNvPr id="121" name="Google Shape;121;p3"/>
          <p:cNvSpPr txBox="1"/>
          <p:nvPr>
            <p:ph idx="1" type="body"/>
          </p:nvPr>
        </p:nvSpPr>
        <p:spPr>
          <a:xfrm>
            <a:off x="603747" y="1704107"/>
            <a:ext cx="3530103" cy="2841622"/>
          </a:xfrm>
          <a:prstGeom prst="rect">
            <a:avLst/>
          </a:prstGeom>
          <a:noFill/>
          <a:ln>
            <a:noFill/>
          </a:ln>
        </p:spPr>
        <p:txBody>
          <a:bodyPr anchorCtr="0" anchor="ctr" bIns="45700" lIns="91425" spcFirstLastPara="1" rIns="91425" wrap="square" tIns="45700">
            <a:normAutofit/>
          </a:bodyPr>
          <a:lstStyle/>
          <a:p>
            <a:pPr indent="-342900" lvl="0" marL="342900" rtl="0" algn="l">
              <a:lnSpc>
                <a:spcPct val="90000"/>
              </a:lnSpc>
              <a:spcBef>
                <a:spcPts val="0"/>
              </a:spcBef>
              <a:spcAft>
                <a:spcPts val="0"/>
              </a:spcAft>
              <a:buClr>
                <a:srgbClr val="000000"/>
              </a:buClr>
              <a:buSzPts val="1600"/>
              <a:buChar char="•"/>
            </a:pPr>
            <a:r>
              <a:rPr lang="en-US" sz="1600">
                <a:solidFill>
                  <a:srgbClr val="000000"/>
                </a:solidFill>
              </a:rPr>
              <a:t>Think back on the questions you had about vaccines from lesson 1 of this unit.</a:t>
            </a:r>
            <a:endParaRPr sz="1600">
              <a:solidFill>
                <a:srgbClr val="000000"/>
              </a:solidFill>
            </a:endParaRPr>
          </a:p>
          <a:p>
            <a:pPr indent="-342900" lvl="0" marL="342900" rtl="0" algn="l">
              <a:lnSpc>
                <a:spcPct val="90000"/>
              </a:lnSpc>
              <a:spcBef>
                <a:spcPts val="320"/>
              </a:spcBef>
              <a:spcAft>
                <a:spcPts val="0"/>
              </a:spcAft>
              <a:buClr>
                <a:srgbClr val="000000"/>
              </a:buClr>
              <a:buSzPts val="1600"/>
              <a:buChar char="•"/>
            </a:pPr>
            <a:r>
              <a:rPr b="1" lang="en-US" sz="1600">
                <a:solidFill>
                  <a:srgbClr val="000000"/>
                </a:solidFill>
              </a:rPr>
              <a:t>Have your questions been answered? </a:t>
            </a:r>
            <a:r>
              <a:rPr lang="en-US" sz="1600" u="sng">
                <a:solidFill>
                  <a:srgbClr val="000000"/>
                </a:solidFill>
              </a:rPr>
              <a:t>Write down three things </a:t>
            </a:r>
            <a:r>
              <a:rPr lang="en-US" sz="1600">
                <a:solidFill>
                  <a:srgbClr val="000000"/>
                </a:solidFill>
              </a:rPr>
              <a:t>you have learned about how vaccines work and how they are produced and regulated.</a:t>
            </a:r>
            <a:endParaRPr/>
          </a:p>
          <a:p>
            <a:pPr indent="-342900" lvl="0" marL="342900" rtl="0" algn="l">
              <a:lnSpc>
                <a:spcPct val="90000"/>
              </a:lnSpc>
              <a:spcBef>
                <a:spcPts val="320"/>
              </a:spcBef>
              <a:spcAft>
                <a:spcPts val="0"/>
              </a:spcAft>
              <a:buClr>
                <a:srgbClr val="000000"/>
              </a:buClr>
              <a:buSzPts val="1600"/>
              <a:buChar char="•"/>
            </a:pPr>
            <a:r>
              <a:rPr b="1" lang="en-US" sz="1600">
                <a:solidFill>
                  <a:srgbClr val="000000"/>
                </a:solidFill>
              </a:rPr>
              <a:t>If not, what credible sources of information can you go to continue your own research?</a:t>
            </a:r>
            <a:endParaRPr b="1" sz="1600">
              <a:solidFill>
                <a:srgbClr val="000000"/>
              </a:solidFill>
            </a:endParaRPr>
          </a:p>
        </p:txBody>
      </p:sp>
      <p:sp>
        <p:nvSpPr>
          <p:cNvPr id="122" name="Google Shape;122;p3"/>
          <p:cNvSpPr/>
          <p:nvPr/>
        </p:nvSpPr>
        <p:spPr>
          <a:xfrm flipH="1">
            <a:off x="5035436" y="442976"/>
            <a:ext cx="4108564" cy="4707631"/>
          </a:xfrm>
          <a:custGeom>
            <a:rect b="b" l="l" r="r" t="t"/>
            <a:pathLst>
              <a:path extrusionOk="0" h="6276841" w="5478085">
                <a:moveTo>
                  <a:pt x="2178155" y="0"/>
                </a:moveTo>
                <a:cubicBezTo>
                  <a:pt x="4000656" y="0"/>
                  <a:pt x="5478085" y="1477429"/>
                  <a:pt x="5478085" y="3299930"/>
                </a:cubicBezTo>
                <a:cubicBezTo>
                  <a:pt x="5478085" y="4552900"/>
                  <a:pt x="4779769" y="5642769"/>
                  <a:pt x="3751098" y="6201577"/>
                </a:cubicBezTo>
                <a:lnTo>
                  <a:pt x="3594858" y="6276841"/>
                </a:lnTo>
                <a:lnTo>
                  <a:pt x="761453" y="6276841"/>
                </a:lnTo>
                <a:lnTo>
                  <a:pt x="605213" y="6201577"/>
                </a:lnTo>
                <a:cubicBezTo>
                  <a:pt x="418182" y="6099975"/>
                  <a:pt x="242071" y="5980818"/>
                  <a:pt x="79093" y="5846317"/>
                </a:cubicBezTo>
                <a:lnTo>
                  <a:pt x="0" y="5774432"/>
                </a:lnTo>
                <a:lnTo>
                  <a:pt x="0" y="825429"/>
                </a:lnTo>
                <a:lnTo>
                  <a:pt x="79093" y="753544"/>
                </a:lnTo>
                <a:cubicBezTo>
                  <a:pt x="649516" y="282789"/>
                  <a:pt x="1380811" y="0"/>
                  <a:pt x="2178155" y="0"/>
                </a:cubicBezTo>
                <a:close/>
              </a:path>
            </a:pathLst>
          </a:custGeom>
          <a:solidFill>
            <a:srgbClr val="FFFFFF"/>
          </a:solidFill>
          <a:ln cap="flat" cmpd="sng" w="25400">
            <a:solidFill>
              <a:srgbClr val="B7CCE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descr="Tardis clipart, Tardis Transparent FREE for download on WebStockReview 2021" id="123" name="Google Shape;123;p3"/>
          <p:cNvPicPr preferRelativeResize="0"/>
          <p:nvPr/>
        </p:nvPicPr>
        <p:blipFill rotWithShape="1">
          <a:blip r:embed="rId4">
            <a:alphaModFix/>
          </a:blip>
          <a:srcRect b="20313" l="0" r="3" t="0"/>
          <a:stretch/>
        </p:blipFill>
        <p:spPr>
          <a:xfrm>
            <a:off x="5169988" y="577527"/>
            <a:ext cx="3974012" cy="4573079"/>
          </a:xfrm>
          <a:custGeom>
            <a:rect b="b" l="l" r="r" t="t"/>
            <a:pathLst>
              <a:path extrusionOk="0" h="6097438" w="5298683">
                <a:moveTo>
                  <a:pt x="3120528" y="0"/>
                </a:moveTo>
                <a:cubicBezTo>
                  <a:pt x="3874524" y="0"/>
                  <a:pt x="4566062" y="267415"/>
                  <a:pt x="5105473" y="712577"/>
                </a:cubicBezTo>
                <a:lnTo>
                  <a:pt x="5298683" y="888178"/>
                </a:lnTo>
                <a:lnTo>
                  <a:pt x="5298683" y="5352876"/>
                </a:lnTo>
                <a:lnTo>
                  <a:pt x="5105473" y="5528477"/>
                </a:lnTo>
                <a:cubicBezTo>
                  <a:pt x="4874296" y="5719261"/>
                  <a:pt x="4615179" y="5877397"/>
                  <a:pt x="4335177" y="5995828"/>
                </a:cubicBezTo>
                <a:lnTo>
                  <a:pt x="4057556" y="6097438"/>
                </a:lnTo>
                <a:lnTo>
                  <a:pt x="2183499" y="6097438"/>
                </a:lnTo>
                <a:lnTo>
                  <a:pt x="1905878" y="5995828"/>
                </a:lnTo>
                <a:cubicBezTo>
                  <a:pt x="785873" y="5522106"/>
                  <a:pt x="0" y="4413092"/>
                  <a:pt x="0" y="3120527"/>
                </a:cubicBezTo>
                <a:cubicBezTo>
                  <a:pt x="0" y="1397108"/>
                  <a:pt x="1397108" y="0"/>
                  <a:pt x="3120528" y="0"/>
                </a:cubicBezTo>
                <a:close/>
              </a:path>
            </a:pathLst>
          </a:cu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7" name="Shape 127"/>
        <p:cNvGrpSpPr/>
        <p:nvPr/>
      </p:nvGrpSpPr>
      <p:grpSpPr>
        <a:xfrm>
          <a:off x="0" y="0"/>
          <a:ext cx="0" cy="0"/>
          <a:chOff x="0" y="0"/>
          <a:chExt cx="0" cy="0"/>
        </a:xfrm>
      </p:grpSpPr>
      <p:sp>
        <p:nvSpPr>
          <p:cNvPr id="128" name="Google Shape;128;p4"/>
          <p:cNvSpPr txBox="1"/>
          <p:nvPr>
            <p:ph type="title"/>
          </p:nvPr>
        </p:nvSpPr>
        <p:spPr>
          <a:xfrm>
            <a:off x="491490" y="273843"/>
            <a:ext cx="3840085" cy="1269596"/>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100"/>
              <a:buFont typeface="Calibri"/>
              <a:buNone/>
            </a:pPr>
            <a:r>
              <a:rPr lang="en-US" sz="4100"/>
              <a:t>COVID</a:t>
            </a:r>
            <a:r>
              <a:rPr lang="en-US" sz="4100"/>
              <a:t>-19 Pandemic</a:t>
            </a:r>
            <a:endParaRPr sz="4100"/>
          </a:p>
        </p:txBody>
      </p:sp>
      <p:cxnSp>
        <p:nvCxnSpPr>
          <p:cNvPr id="129" name="Google Shape;129;p4"/>
          <p:cNvCxnSpPr/>
          <p:nvPr/>
        </p:nvCxnSpPr>
        <p:spPr>
          <a:xfrm>
            <a:off x="491490" y="1737360"/>
            <a:ext cx="3429000" cy="0"/>
          </a:xfrm>
          <a:prstGeom prst="straightConnector1">
            <a:avLst/>
          </a:prstGeom>
          <a:noFill/>
          <a:ln cap="sq" cmpd="sng" w="19050">
            <a:solidFill>
              <a:schemeClr val="dk1"/>
            </a:solidFill>
            <a:prstDash val="solid"/>
            <a:round/>
            <a:headEnd len="sm" w="sm" type="none"/>
            <a:tailEnd len="sm" w="sm" type="none"/>
          </a:ln>
        </p:spPr>
      </p:cxnSp>
      <p:sp>
        <p:nvSpPr>
          <p:cNvPr id="130" name="Google Shape;130;p4"/>
          <p:cNvSpPr txBox="1"/>
          <p:nvPr>
            <p:ph idx="1" type="body"/>
          </p:nvPr>
        </p:nvSpPr>
        <p:spPr>
          <a:xfrm>
            <a:off x="491490" y="1931275"/>
            <a:ext cx="3840085" cy="2596671"/>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1400"/>
              <a:buChar char="•"/>
            </a:pPr>
            <a:r>
              <a:rPr b="1" lang="en-US" sz="1400"/>
              <a:t>Pandemic</a:t>
            </a:r>
            <a:r>
              <a:rPr lang="en-US" sz="1400"/>
              <a:t> means that an infectious disease has spread to multiple continents / at a world-wide scale.</a:t>
            </a:r>
            <a:endParaRPr/>
          </a:p>
          <a:p>
            <a:pPr indent="-342900" lvl="0" marL="342900" rtl="0" algn="l">
              <a:spcBef>
                <a:spcPts val="280"/>
              </a:spcBef>
              <a:spcAft>
                <a:spcPts val="0"/>
              </a:spcAft>
              <a:buClr>
                <a:schemeClr val="dk1"/>
              </a:buClr>
              <a:buSzPts val="1400"/>
              <a:buChar char="•"/>
            </a:pPr>
            <a:r>
              <a:rPr lang="en-US" sz="1400"/>
              <a:t>So all countries are facing the same challenges regarding </a:t>
            </a:r>
            <a:r>
              <a:rPr lang="en-US" sz="1400"/>
              <a:t>COVID</a:t>
            </a:r>
            <a:r>
              <a:rPr lang="en-US" sz="1400"/>
              <a:t>-19 and also challenges related to misconceptions and misinformation about vaccines.</a:t>
            </a:r>
            <a:endParaRPr/>
          </a:p>
          <a:p>
            <a:pPr indent="-342900" lvl="0" marL="342900" rtl="0" algn="l">
              <a:spcBef>
                <a:spcPts val="280"/>
              </a:spcBef>
              <a:spcAft>
                <a:spcPts val="0"/>
              </a:spcAft>
              <a:buClr>
                <a:schemeClr val="dk1"/>
              </a:buClr>
              <a:buSzPts val="1400"/>
              <a:buChar char="•"/>
            </a:pPr>
            <a:r>
              <a:rPr lang="en-US" sz="1400"/>
              <a:t>Let’s take a lot at some of the misinformation and some resources being created to tackle them…</a:t>
            </a:r>
            <a:endParaRPr/>
          </a:p>
        </p:txBody>
      </p:sp>
      <p:pic>
        <p:nvPicPr>
          <p:cNvPr id="131" name="Google Shape;131;p4"/>
          <p:cNvPicPr preferRelativeResize="0"/>
          <p:nvPr/>
        </p:nvPicPr>
        <p:blipFill rotWithShape="1">
          <a:blip r:embed="rId3">
            <a:alphaModFix/>
          </a:blip>
          <a:srcRect b="0" l="30762" r="17456" t="0"/>
          <a:stretch/>
        </p:blipFill>
        <p:spPr>
          <a:xfrm>
            <a:off x="4409136" y="10"/>
            <a:ext cx="4734863" cy="5143487"/>
          </a:xfrm>
          <a:custGeom>
            <a:rect b="b" l="l" r="r" t="t"/>
            <a:pathLst>
              <a:path extrusionOk="0" h="6857997" w="6313150">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6" name="Shape 136"/>
        <p:cNvGrpSpPr/>
        <p:nvPr/>
      </p:nvGrpSpPr>
      <p:grpSpPr>
        <a:xfrm>
          <a:off x="0" y="0"/>
          <a:ext cx="0" cy="0"/>
          <a:chOff x="0" y="0"/>
          <a:chExt cx="0" cy="0"/>
        </a:xfrm>
      </p:grpSpPr>
      <p:sp>
        <p:nvSpPr>
          <p:cNvPr id="137" name="Google Shape;137;p5"/>
          <p:cNvSpPr txBox="1"/>
          <p:nvPr>
            <p:ph type="title"/>
          </p:nvPr>
        </p:nvSpPr>
        <p:spPr>
          <a:xfrm>
            <a:off x="3724072" y="471951"/>
            <a:ext cx="4939868" cy="964620"/>
          </a:xfrm>
          <a:prstGeom prst="rect">
            <a:avLst/>
          </a:prstGeom>
          <a:noFill/>
          <a:ln>
            <a:noFill/>
          </a:ln>
        </p:spPr>
        <p:txBody>
          <a:bodyPr anchorCtr="0" anchor="b"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Misconceptions</a:t>
            </a:r>
            <a:endParaRPr/>
          </a:p>
        </p:txBody>
      </p:sp>
      <p:sp>
        <p:nvSpPr>
          <p:cNvPr id="138" name="Google Shape;138;p5"/>
          <p:cNvSpPr txBox="1"/>
          <p:nvPr>
            <p:ph idx="1" type="body"/>
          </p:nvPr>
        </p:nvSpPr>
        <p:spPr>
          <a:xfrm>
            <a:off x="3724073" y="1828800"/>
            <a:ext cx="4939867" cy="283906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400"/>
              <a:buNone/>
            </a:pPr>
            <a:r>
              <a:rPr b="0" i="0" lang="en-US" sz="1400">
                <a:latin typeface="Arial"/>
                <a:ea typeface="Arial"/>
                <a:cs typeface="Arial"/>
                <a:sym typeface="Arial"/>
              </a:rPr>
              <a:t>Here are just some misconceptions that people have about </a:t>
            </a:r>
            <a:r>
              <a:rPr lang="en-US" sz="1400">
                <a:latin typeface="Arial"/>
                <a:ea typeface="Arial"/>
                <a:cs typeface="Arial"/>
                <a:sym typeface="Arial"/>
              </a:rPr>
              <a:t>COVID</a:t>
            </a:r>
            <a:r>
              <a:rPr b="0" i="0" lang="en-US" sz="1400">
                <a:latin typeface="Arial"/>
                <a:ea typeface="Arial"/>
                <a:cs typeface="Arial"/>
                <a:sym typeface="Arial"/>
              </a:rPr>
              <a:t>-19 and about the vaccines:</a:t>
            </a:r>
            <a:endParaRPr/>
          </a:p>
          <a:p>
            <a:pPr indent="-342900" lvl="0" marL="342900" rtl="0" algn="l">
              <a:lnSpc>
                <a:spcPct val="90000"/>
              </a:lnSpc>
              <a:spcBef>
                <a:spcPts val="280"/>
              </a:spcBef>
              <a:spcAft>
                <a:spcPts val="0"/>
              </a:spcAft>
              <a:buClr>
                <a:schemeClr val="dk1"/>
              </a:buClr>
              <a:buSzPts val="1400"/>
              <a:buChar char="•"/>
            </a:pPr>
            <a:r>
              <a:rPr b="0" i="0" lang="en-US" sz="1400">
                <a:latin typeface="Arial"/>
                <a:ea typeface="Arial"/>
                <a:cs typeface="Arial"/>
                <a:sym typeface="Arial"/>
              </a:rPr>
              <a:t>Myth 1: I don’t have any symptoms, so I don’t have the virus</a:t>
            </a:r>
            <a:endParaRPr/>
          </a:p>
          <a:p>
            <a:pPr indent="-342900" lvl="0" marL="342900" rtl="0" algn="l">
              <a:lnSpc>
                <a:spcPct val="90000"/>
              </a:lnSpc>
              <a:spcBef>
                <a:spcPts val="280"/>
              </a:spcBef>
              <a:spcAft>
                <a:spcPts val="0"/>
              </a:spcAft>
              <a:buClr>
                <a:schemeClr val="dk1"/>
              </a:buClr>
              <a:buSzPts val="1400"/>
              <a:buChar char="•"/>
            </a:pPr>
            <a:r>
              <a:rPr b="0" i="0" lang="en-US" sz="1400">
                <a:latin typeface="Arial"/>
                <a:ea typeface="Arial"/>
                <a:cs typeface="Arial"/>
                <a:sym typeface="Arial"/>
              </a:rPr>
              <a:t>Myth 2: Coronavirus is just like the flu</a:t>
            </a:r>
            <a:endParaRPr/>
          </a:p>
          <a:p>
            <a:pPr indent="-342900" lvl="0" marL="342900" rtl="0" algn="l">
              <a:lnSpc>
                <a:spcPct val="90000"/>
              </a:lnSpc>
              <a:spcBef>
                <a:spcPts val="280"/>
              </a:spcBef>
              <a:spcAft>
                <a:spcPts val="0"/>
              </a:spcAft>
              <a:buClr>
                <a:schemeClr val="dk1"/>
              </a:buClr>
              <a:buSzPts val="1400"/>
              <a:buChar char="•"/>
            </a:pPr>
            <a:r>
              <a:rPr b="0" i="0" lang="en-US" sz="1400">
                <a:latin typeface="Arial"/>
                <a:ea typeface="Arial"/>
                <a:cs typeface="Arial"/>
                <a:sym typeface="Arial"/>
              </a:rPr>
              <a:t>Myth 3: I’m young and have no health problems, so I’m not at risk</a:t>
            </a:r>
            <a:endParaRPr/>
          </a:p>
          <a:p>
            <a:pPr indent="-342900" lvl="0" marL="342900" rtl="0" algn="l">
              <a:lnSpc>
                <a:spcPct val="90000"/>
              </a:lnSpc>
              <a:spcBef>
                <a:spcPts val="280"/>
              </a:spcBef>
              <a:spcAft>
                <a:spcPts val="0"/>
              </a:spcAft>
              <a:buClr>
                <a:schemeClr val="dk1"/>
              </a:buClr>
              <a:buSzPts val="1400"/>
              <a:buChar char="•"/>
            </a:pPr>
            <a:r>
              <a:rPr lang="en-US" sz="1400">
                <a:latin typeface="Arial"/>
                <a:ea typeface="Arial"/>
                <a:cs typeface="Arial"/>
                <a:sym typeface="Arial"/>
              </a:rPr>
              <a:t>Myth 4: The vaccines aren’t safe because they skipped steps to develop it quickly.</a:t>
            </a:r>
            <a:endParaRPr/>
          </a:p>
          <a:p>
            <a:pPr indent="-342900" lvl="0" marL="342900" rtl="0" algn="l">
              <a:lnSpc>
                <a:spcPct val="90000"/>
              </a:lnSpc>
              <a:spcBef>
                <a:spcPts val="280"/>
              </a:spcBef>
              <a:spcAft>
                <a:spcPts val="0"/>
              </a:spcAft>
              <a:buClr>
                <a:schemeClr val="dk1"/>
              </a:buClr>
              <a:buSzPts val="1400"/>
              <a:buChar char="•"/>
            </a:pPr>
            <a:r>
              <a:rPr b="0" i="0" lang="en-US" sz="1400">
                <a:latin typeface="Arial"/>
                <a:ea typeface="Arial"/>
                <a:cs typeface="Arial"/>
                <a:sym typeface="Arial"/>
              </a:rPr>
              <a:t>Myth 5: you can get </a:t>
            </a:r>
            <a:r>
              <a:rPr lang="en-US" sz="1400">
                <a:latin typeface="Arial"/>
                <a:ea typeface="Arial"/>
                <a:cs typeface="Arial"/>
                <a:sym typeface="Arial"/>
              </a:rPr>
              <a:t>COVID</a:t>
            </a:r>
            <a:r>
              <a:rPr b="0" i="0" lang="en-US" sz="1400">
                <a:latin typeface="Arial"/>
                <a:ea typeface="Arial"/>
                <a:cs typeface="Arial"/>
                <a:sym typeface="Arial"/>
              </a:rPr>
              <a:t>-19 from the vaccine.</a:t>
            </a:r>
            <a:endParaRPr/>
          </a:p>
          <a:p>
            <a:pPr indent="-254000" lvl="0" marL="342900" rtl="0" algn="l">
              <a:lnSpc>
                <a:spcPct val="90000"/>
              </a:lnSpc>
              <a:spcBef>
                <a:spcPts val="280"/>
              </a:spcBef>
              <a:spcAft>
                <a:spcPts val="0"/>
              </a:spcAft>
              <a:buClr>
                <a:schemeClr val="dk1"/>
              </a:buClr>
              <a:buSzPts val="1400"/>
              <a:buNone/>
            </a:pPr>
            <a:r>
              <a:t/>
            </a:r>
            <a:endParaRPr sz="1400">
              <a:latin typeface="Arial"/>
              <a:ea typeface="Arial"/>
              <a:cs typeface="Arial"/>
              <a:sym typeface="Arial"/>
            </a:endParaRPr>
          </a:p>
          <a:p>
            <a:pPr indent="0" lvl="0" marL="0" rtl="0" algn="l">
              <a:lnSpc>
                <a:spcPct val="90000"/>
              </a:lnSpc>
              <a:spcBef>
                <a:spcPts val="280"/>
              </a:spcBef>
              <a:spcAft>
                <a:spcPts val="0"/>
              </a:spcAft>
              <a:buClr>
                <a:schemeClr val="dk1"/>
              </a:buClr>
              <a:buSzPts val="1400"/>
              <a:buNone/>
            </a:pPr>
            <a:r>
              <a:rPr b="1" i="0" lang="en-US" sz="1400">
                <a:latin typeface="Arial"/>
                <a:ea typeface="Arial"/>
                <a:cs typeface="Arial"/>
                <a:sym typeface="Arial"/>
              </a:rPr>
              <a:t>What other myths have you heard about </a:t>
            </a:r>
            <a:r>
              <a:rPr b="1" lang="en-US" sz="1400">
                <a:latin typeface="Arial"/>
                <a:ea typeface="Arial"/>
                <a:cs typeface="Arial"/>
                <a:sym typeface="Arial"/>
              </a:rPr>
              <a:t>COVID</a:t>
            </a:r>
            <a:r>
              <a:rPr b="1" i="0" lang="en-US" sz="1400">
                <a:latin typeface="Arial"/>
                <a:ea typeface="Arial"/>
                <a:cs typeface="Arial"/>
                <a:sym typeface="Arial"/>
              </a:rPr>
              <a:t>-19 or the vaccine?</a:t>
            </a:r>
            <a:endParaRPr/>
          </a:p>
          <a:p>
            <a:pPr indent="-254000" lvl="0" marL="342900" rtl="0" algn="l">
              <a:lnSpc>
                <a:spcPct val="90000"/>
              </a:lnSpc>
              <a:spcBef>
                <a:spcPts val="280"/>
              </a:spcBef>
              <a:spcAft>
                <a:spcPts val="0"/>
              </a:spcAft>
              <a:buClr>
                <a:schemeClr val="dk1"/>
              </a:buClr>
              <a:buSzPts val="1400"/>
              <a:buNone/>
            </a:pPr>
            <a:r>
              <a:t/>
            </a:r>
            <a:endParaRPr b="0" i="0" sz="1400">
              <a:latin typeface="Arial"/>
              <a:ea typeface="Arial"/>
              <a:cs typeface="Arial"/>
              <a:sym typeface="Arial"/>
            </a:endParaRPr>
          </a:p>
          <a:p>
            <a:pPr indent="-254000" lvl="0" marL="342900" rtl="0" algn="l">
              <a:lnSpc>
                <a:spcPct val="90000"/>
              </a:lnSpc>
              <a:spcBef>
                <a:spcPts val="280"/>
              </a:spcBef>
              <a:spcAft>
                <a:spcPts val="0"/>
              </a:spcAft>
              <a:buClr>
                <a:schemeClr val="dk1"/>
              </a:buClr>
              <a:buSzPts val="1400"/>
              <a:buNone/>
            </a:pPr>
            <a:r>
              <a:t/>
            </a:r>
            <a:endParaRPr sz="1400"/>
          </a:p>
        </p:txBody>
      </p:sp>
      <p:pic>
        <p:nvPicPr>
          <p:cNvPr id="139" name="Google Shape;139;p5"/>
          <p:cNvPicPr preferRelativeResize="0"/>
          <p:nvPr/>
        </p:nvPicPr>
        <p:blipFill rotWithShape="1">
          <a:blip r:embed="rId3">
            <a:alphaModFix/>
          </a:blip>
          <a:srcRect b="0" l="33051" r="28927" t="0"/>
          <a:stretch/>
        </p:blipFill>
        <p:spPr>
          <a:xfrm>
            <a:off x="20" y="10"/>
            <a:ext cx="3476673" cy="5143490"/>
          </a:xfrm>
          <a:prstGeom prst="rect">
            <a:avLst/>
          </a:prstGeom>
          <a:noFill/>
          <a:ln>
            <a:noFill/>
          </a:ln>
        </p:spPr>
      </p:pic>
      <p:cxnSp>
        <p:nvCxnSpPr>
          <p:cNvPr id="140" name="Google Shape;140;p5"/>
          <p:cNvCxnSpPr/>
          <p:nvPr/>
        </p:nvCxnSpPr>
        <p:spPr>
          <a:xfrm>
            <a:off x="3810700" y="1586337"/>
            <a:ext cx="4732020" cy="0"/>
          </a:xfrm>
          <a:prstGeom prst="straightConnector1">
            <a:avLst/>
          </a:prstGeom>
          <a:noFill/>
          <a:ln cap="flat" cmpd="sng" w="19050">
            <a:solidFill>
              <a:srgbClr val="F97F65"/>
            </a:solidFill>
            <a:prstDash val="solid"/>
            <a:round/>
            <a:headEnd len="sm" w="sm" type="none"/>
            <a:tailEnd len="sm" w="sm" type="non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5" name="Shape 145"/>
        <p:cNvGrpSpPr/>
        <p:nvPr/>
      </p:nvGrpSpPr>
      <p:grpSpPr>
        <a:xfrm>
          <a:off x="0" y="0"/>
          <a:ext cx="0" cy="0"/>
          <a:chOff x="0" y="0"/>
          <a:chExt cx="0" cy="0"/>
        </a:xfrm>
      </p:grpSpPr>
      <p:sp>
        <p:nvSpPr>
          <p:cNvPr id="146" name="Google Shape;146;p6"/>
          <p:cNvSpPr/>
          <p:nvPr/>
        </p:nvSpPr>
        <p:spPr>
          <a:xfrm>
            <a:off x="0" y="0"/>
            <a:ext cx="9144000" cy="51435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7" name="Google Shape;147;p6"/>
          <p:cNvSpPr/>
          <p:nvPr/>
        </p:nvSpPr>
        <p:spPr>
          <a:xfrm>
            <a:off x="0" y="0"/>
            <a:ext cx="9141714" cy="51435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8" name="Google Shape;148;p6"/>
          <p:cNvSpPr/>
          <p:nvPr/>
        </p:nvSpPr>
        <p:spPr>
          <a:xfrm flipH="1" rot="5400000">
            <a:off x="-1057563" y="1057562"/>
            <a:ext cx="5143500" cy="3028377"/>
          </a:xfrm>
          <a:prstGeom prst="rect">
            <a:avLst/>
          </a:prstGeom>
          <a:gradFill>
            <a:gsLst>
              <a:gs pos="0">
                <a:srgbClr val="000000"/>
              </a:gs>
              <a:gs pos="8000">
                <a:srgbClr val="000000"/>
              </a:gs>
              <a:gs pos="100000">
                <a:srgbClr val="366092"/>
              </a:gs>
            </a:gsLst>
            <a:lin ang="30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9" name="Google Shape;149;p6"/>
          <p:cNvSpPr/>
          <p:nvPr/>
        </p:nvSpPr>
        <p:spPr>
          <a:xfrm flipH="1" rot="5400000">
            <a:off x="-1057564" y="1065164"/>
            <a:ext cx="5143499" cy="3028379"/>
          </a:xfrm>
          <a:prstGeom prst="rect">
            <a:avLst/>
          </a:prstGeom>
          <a:gradFill>
            <a:gsLst>
              <a:gs pos="0">
                <a:srgbClr val="000000">
                  <a:alpha val="0"/>
                </a:srgbClr>
              </a:gs>
              <a:gs pos="99000">
                <a:srgbClr val="4F81BD">
                  <a:alpha val="45882"/>
                </a:srgbClr>
              </a:gs>
              <a:gs pos="100000">
                <a:srgbClr val="4F81BD">
                  <a:alpha val="45882"/>
                </a:srgbClr>
              </a:gs>
            </a:gsLst>
            <a:lin ang="18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0" name="Google Shape;150;p6"/>
          <p:cNvSpPr/>
          <p:nvPr/>
        </p:nvSpPr>
        <p:spPr>
          <a:xfrm flipH="1" rot="5400000">
            <a:off x="575942" y="2691064"/>
            <a:ext cx="1876484" cy="3028381"/>
          </a:xfrm>
          <a:prstGeom prst="rect">
            <a:avLst/>
          </a:prstGeom>
          <a:gradFill>
            <a:gsLst>
              <a:gs pos="0">
                <a:srgbClr val="4F81BD">
                  <a:alpha val="28627"/>
                </a:srgbClr>
              </a:gs>
              <a:gs pos="2000">
                <a:srgbClr val="4F81BD">
                  <a:alpha val="28627"/>
                </a:srgbClr>
              </a:gs>
              <a:gs pos="100000">
                <a:srgbClr val="000000">
                  <a:alpha val="29803"/>
                </a:srgbClr>
              </a:gs>
            </a:gsLst>
            <a:lin ang="78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1" name="Google Shape;151;p6"/>
          <p:cNvSpPr/>
          <p:nvPr/>
        </p:nvSpPr>
        <p:spPr>
          <a:xfrm rot="-964587">
            <a:off x="-376302" y="727288"/>
            <a:ext cx="2925267" cy="3134219"/>
          </a:xfrm>
          <a:custGeom>
            <a:rect b="b" l="l" r="r" t="t"/>
            <a:pathLst>
              <a:path extrusionOk="0" h="4178958" w="3900357">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0">
                <a:srgbClr val="000000">
                  <a:alpha val="0"/>
                </a:srgbClr>
              </a:gs>
              <a:gs pos="29000">
                <a:srgbClr val="000000">
                  <a:alpha val="0"/>
                </a:srgbClr>
              </a:gs>
              <a:gs pos="100000">
                <a:srgbClr val="4F81BD">
                  <a:alpha val="42745"/>
                </a:srgbClr>
              </a:gs>
            </a:gsLst>
            <a:lin ang="18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2" name="Google Shape;152;p6"/>
          <p:cNvSpPr/>
          <p:nvPr/>
        </p:nvSpPr>
        <p:spPr>
          <a:xfrm flipH="1" rot="5400000">
            <a:off x="-1057570" y="1049957"/>
            <a:ext cx="5143502" cy="3028376"/>
          </a:xfrm>
          <a:prstGeom prst="rect">
            <a:avLst/>
          </a:prstGeom>
          <a:gradFill>
            <a:gsLst>
              <a:gs pos="0">
                <a:srgbClr val="000000">
                  <a:alpha val="0"/>
                </a:srgbClr>
              </a:gs>
              <a:gs pos="99000">
                <a:srgbClr val="93B3D7">
                  <a:alpha val="10980"/>
                </a:srgbClr>
              </a:gs>
              <a:gs pos="100000">
                <a:srgbClr val="93B3D7">
                  <a:alpha val="10980"/>
                </a:srgbClr>
              </a:gs>
            </a:gsLst>
            <a:lin ang="7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3" name="Google Shape;153;p6"/>
          <p:cNvSpPr txBox="1"/>
          <p:nvPr>
            <p:ph type="title"/>
          </p:nvPr>
        </p:nvSpPr>
        <p:spPr>
          <a:xfrm>
            <a:off x="350041" y="440141"/>
            <a:ext cx="2401025" cy="2540623"/>
          </a:xfrm>
          <a:prstGeom prst="rect">
            <a:avLst/>
          </a:prstGeom>
          <a:noFill/>
          <a:ln>
            <a:noFill/>
          </a:ln>
        </p:spPr>
        <p:txBody>
          <a:bodyPr anchorCtr="0" anchor="b" bIns="45700" lIns="91425" spcFirstLastPara="1" rIns="91425" wrap="square" tIns="45700">
            <a:normAutofit/>
          </a:bodyPr>
          <a:lstStyle/>
          <a:p>
            <a:pPr indent="0" lvl="0" marL="0" rtl="0" algn="r">
              <a:spcBef>
                <a:spcPts val="0"/>
              </a:spcBef>
              <a:spcAft>
                <a:spcPts val="0"/>
              </a:spcAft>
              <a:buClr>
                <a:srgbClr val="FFFFFF"/>
              </a:buClr>
              <a:buSzPts val="3000"/>
              <a:buFont typeface="Calibri"/>
              <a:buNone/>
            </a:pPr>
            <a:r>
              <a:rPr lang="en-US" sz="3000">
                <a:solidFill>
                  <a:srgbClr val="FFFFFF"/>
                </a:solidFill>
              </a:rPr>
              <a:t>Activity: Public Health campaign</a:t>
            </a:r>
            <a:endParaRPr sz="3000">
              <a:solidFill>
                <a:srgbClr val="FFFFFF"/>
              </a:solidFill>
            </a:endParaRPr>
          </a:p>
        </p:txBody>
      </p:sp>
      <p:sp>
        <p:nvSpPr>
          <p:cNvPr id="154" name="Google Shape;154;p6"/>
          <p:cNvSpPr txBox="1"/>
          <p:nvPr>
            <p:ph idx="1" type="body"/>
          </p:nvPr>
        </p:nvSpPr>
        <p:spPr>
          <a:xfrm>
            <a:off x="3196963" y="130629"/>
            <a:ext cx="5823284" cy="4908883"/>
          </a:xfrm>
          <a:prstGeom prst="rect">
            <a:avLst/>
          </a:prstGeom>
          <a:noFill/>
          <a:ln>
            <a:noFill/>
          </a:ln>
        </p:spPr>
        <p:txBody>
          <a:bodyPr anchorCtr="0" anchor="ctr" bIns="45700" lIns="91425" spcFirstLastPara="1" rIns="91425" wrap="square" tIns="45700">
            <a:normAutofit/>
          </a:bodyPr>
          <a:lstStyle/>
          <a:p>
            <a:pPr indent="-342900" lvl="0" marL="342900" rtl="0" algn="l">
              <a:lnSpc>
                <a:spcPct val="90000"/>
              </a:lnSpc>
              <a:spcBef>
                <a:spcPts val="0"/>
              </a:spcBef>
              <a:spcAft>
                <a:spcPts val="0"/>
              </a:spcAft>
              <a:buClr>
                <a:schemeClr val="dk1"/>
              </a:buClr>
              <a:buSzPts val="2220"/>
              <a:buChar char="•"/>
            </a:pPr>
            <a:r>
              <a:rPr lang="en-US" sz="2220"/>
              <a:t>Choose one of the ‘myths’ to focus your campaign on.</a:t>
            </a:r>
            <a:endParaRPr/>
          </a:p>
          <a:p>
            <a:pPr indent="-342900" lvl="0" marL="342900" rtl="0" algn="l">
              <a:lnSpc>
                <a:spcPct val="90000"/>
              </a:lnSpc>
              <a:spcBef>
                <a:spcPts val="444"/>
              </a:spcBef>
              <a:spcAft>
                <a:spcPts val="0"/>
              </a:spcAft>
              <a:buClr>
                <a:schemeClr val="dk1"/>
              </a:buClr>
              <a:buSzPts val="2220"/>
              <a:buChar char="•"/>
            </a:pPr>
            <a:r>
              <a:rPr b="1" lang="en-US" sz="2220" u="sng"/>
              <a:t>TASK: </a:t>
            </a:r>
            <a:r>
              <a:rPr b="1" lang="en-US" sz="2220"/>
              <a:t>create a poster, graphic – whatever medium you think would work – to target this particular misconception/myth. Use your knowledge gained from this unit to communicate the evidence and science behind </a:t>
            </a:r>
            <a:r>
              <a:rPr b="1" lang="en-US" sz="2220"/>
              <a:t>COVID</a:t>
            </a:r>
            <a:r>
              <a:rPr b="1" lang="en-US" sz="2220"/>
              <a:t>-19 vaccines.</a:t>
            </a:r>
            <a:endParaRPr/>
          </a:p>
          <a:p>
            <a:pPr indent="-342900" lvl="0" marL="342900" rtl="0" algn="l">
              <a:lnSpc>
                <a:spcPct val="90000"/>
              </a:lnSpc>
              <a:spcBef>
                <a:spcPts val="444"/>
              </a:spcBef>
              <a:spcAft>
                <a:spcPts val="0"/>
              </a:spcAft>
              <a:buClr>
                <a:schemeClr val="dk1"/>
              </a:buClr>
              <a:buSzPts val="2220"/>
              <a:buChar char="•"/>
            </a:pPr>
            <a:r>
              <a:rPr lang="en-US" sz="2220"/>
              <a:t>You may wish to research current resources the </a:t>
            </a:r>
            <a:r>
              <a:rPr lang="en-US" sz="2220" u="sng">
                <a:solidFill>
                  <a:schemeClr val="hlink"/>
                </a:solidFill>
                <a:hlinkClick r:id="rId3"/>
              </a:rPr>
              <a:t>US</a:t>
            </a:r>
            <a:r>
              <a:rPr lang="en-US" sz="2220"/>
              <a:t> (and other countries e.g. </a:t>
            </a:r>
            <a:r>
              <a:rPr lang="en-US" sz="2220" u="sng">
                <a:solidFill>
                  <a:schemeClr val="hlink"/>
                </a:solidFill>
                <a:hlinkClick r:id="rId4"/>
              </a:rPr>
              <a:t>here</a:t>
            </a:r>
            <a:r>
              <a:rPr lang="en-US" sz="2220"/>
              <a:t> and </a:t>
            </a:r>
            <a:r>
              <a:rPr lang="en-US" sz="2220" u="sng">
                <a:solidFill>
                  <a:schemeClr val="hlink"/>
                </a:solidFill>
                <a:hlinkClick r:id="rId5"/>
              </a:rPr>
              <a:t>here</a:t>
            </a:r>
            <a:r>
              <a:rPr lang="en-US" sz="2220"/>
              <a:t> from the UK) are using/producing to combat myths. Look at how they present evidence. Which ways are engaging and memorable? Which are less effective and why?</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7"/>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Gallery Walk</a:t>
            </a:r>
            <a:endParaRPr/>
          </a:p>
        </p:txBody>
      </p:sp>
      <p:sp>
        <p:nvSpPr>
          <p:cNvPr id="160" name="Google Shape;160;p7"/>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b="1" lang="en-US"/>
              <a:t>What criteria should we have for assessing each other’s public health campaigns?</a:t>
            </a:r>
            <a:endParaRPr/>
          </a:p>
          <a:p>
            <a:pPr indent="-342900" lvl="0" marL="342900" rtl="0" algn="l">
              <a:spcBef>
                <a:spcPts val="640"/>
              </a:spcBef>
              <a:spcAft>
                <a:spcPts val="0"/>
              </a:spcAft>
              <a:buClr>
                <a:schemeClr val="dk1"/>
              </a:buClr>
              <a:buSzPts val="3200"/>
              <a:buChar char="•"/>
            </a:pPr>
            <a:r>
              <a:rPr lang="en-US"/>
              <a:t>(be constructive!)</a:t>
            </a:r>
            <a:endParaRPr/>
          </a:p>
        </p:txBody>
      </p:sp>
      <p:pic>
        <p:nvPicPr>
          <p:cNvPr id="161" name="Google Shape;161;p7"/>
          <p:cNvPicPr preferRelativeResize="0"/>
          <p:nvPr/>
        </p:nvPicPr>
        <p:blipFill rotWithShape="1">
          <a:blip r:embed="rId3">
            <a:alphaModFix/>
          </a:blip>
          <a:srcRect b="0" l="0" r="0" t="0"/>
          <a:stretch/>
        </p:blipFill>
        <p:spPr>
          <a:xfrm>
            <a:off x="3964224" y="2388322"/>
            <a:ext cx="4440589" cy="249783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8"/>
          <p:cNvSpPr txBox="1"/>
          <p:nvPr/>
        </p:nvSpPr>
        <p:spPr>
          <a:xfrm>
            <a:off x="202277" y="49876"/>
            <a:ext cx="8229600" cy="880082"/>
          </a:xfrm>
          <a:prstGeom prst="rect">
            <a:avLst/>
          </a:prstGeom>
          <a:noFill/>
          <a:ln>
            <a:noFill/>
          </a:ln>
        </p:spPr>
        <p:txBody>
          <a:bodyPr anchorCtr="0" anchor="ctr" bIns="45700" lIns="91425" spcFirstLastPara="1" rIns="91425" wrap="square" tIns="45700">
            <a:normAutofit/>
          </a:bodyPr>
          <a:lstStyle/>
          <a:p>
            <a:pPr indent="0" lvl="0" marL="0" marR="0" rtl="0" algn="l">
              <a:spcBef>
                <a:spcPts val="0"/>
              </a:spcBef>
              <a:spcAft>
                <a:spcPts val="0"/>
              </a:spcAft>
              <a:buClr>
                <a:schemeClr val="dk1"/>
              </a:buClr>
              <a:buSzPts val="4400"/>
              <a:buFont typeface="Arial"/>
              <a:buNone/>
            </a:pPr>
            <a:r>
              <a:rPr lang="en-US" sz="4400">
                <a:solidFill>
                  <a:schemeClr val="dk1"/>
                </a:solidFill>
                <a:latin typeface="Arial"/>
                <a:ea typeface="Arial"/>
                <a:cs typeface="Arial"/>
                <a:sym typeface="Arial"/>
              </a:rPr>
              <a:t>End of </a:t>
            </a:r>
            <a:r>
              <a:rPr lang="en-US" sz="4400">
                <a:solidFill>
                  <a:schemeClr val="dk1"/>
                </a:solidFill>
              </a:rPr>
              <a:t>COVID</a:t>
            </a:r>
            <a:r>
              <a:rPr lang="en-US" sz="4400">
                <a:solidFill>
                  <a:schemeClr val="dk1"/>
                </a:solidFill>
                <a:latin typeface="Arial"/>
                <a:ea typeface="Arial"/>
                <a:cs typeface="Arial"/>
                <a:sym typeface="Arial"/>
              </a:rPr>
              <a:t>-19 Unit</a:t>
            </a:r>
            <a:endParaRPr/>
          </a:p>
        </p:txBody>
      </p:sp>
      <p:sp>
        <p:nvSpPr>
          <p:cNvPr id="168" name="Google Shape;168;p8"/>
          <p:cNvSpPr txBox="1"/>
          <p:nvPr/>
        </p:nvSpPr>
        <p:spPr>
          <a:xfrm>
            <a:off x="77585" y="1078399"/>
            <a:ext cx="9066415" cy="2063812"/>
          </a:xfrm>
          <a:prstGeom prst="rect">
            <a:avLst/>
          </a:prstGeom>
          <a:noFill/>
          <a:ln>
            <a:noFill/>
          </a:ln>
        </p:spPr>
        <p:txBody>
          <a:bodyPr anchorCtr="0" anchor="t" bIns="45700" lIns="91425" spcFirstLastPara="1" rIns="91425" wrap="square" tIns="45700">
            <a:noAutofit/>
          </a:bodyPr>
          <a:lstStyle/>
          <a:p>
            <a:pPr indent="-514350" lvl="0" marL="514350" marR="0" rtl="0" algn="l">
              <a:spcBef>
                <a:spcPts val="0"/>
              </a:spcBef>
              <a:spcAft>
                <a:spcPts val="0"/>
              </a:spcAft>
              <a:buClr>
                <a:schemeClr val="dk1"/>
              </a:buClr>
              <a:buSzPts val="2000"/>
              <a:buFont typeface="Arial"/>
              <a:buAutoNum type="arabicPeriod"/>
            </a:pPr>
            <a:r>
              <a:rPr lang="en-US" sz="2000">
                <a:solidFill>
                  <a:schemeClr val="dk1"/>
                </a:solidFill>
                <a:latin typeface="Arial"/>
                <a:ea typeface="Arial"/>
                <a:cs typeface="Arial"/>
                <a:sym typeface="Arial"/>
              </a:rPr>
              <a:t>Recognize the importance of evidence-informed discussion and communication about vaccines.</a:t>
            </a:r>
            <a:endParaRPr/>
          </a:p>
          <a:p>
            <a:pPr indent="-514350" lvl="0" marL="514350" marR="0" rtl="0" algn="l">
              <a:spcBef>
                <a:spcPts val="400"/>
              </a:spcBef>
              <a:spcAft>
                <a:spcPts val="0"/>
              </a:spcAft>
              <a:buClr>
                <a:schemeClr val="dk1"/>
              </a:buClr>
              <a:buSzPts val="2000"/>
              <a:buFont typeface="Arial"/>
              <a:buAutoNum type="arabicPeriod"/>
            </a:pPr>
            <a:r>
              <a:rPr lang="en-US" sz="2000">
                <a:solidFill>
                  <a:schemeClr val="dk1"/>
                </a:solidFill>
                <a:latin typeface="Arial"/>
                <a:ea typeface="Arial"/>
                <a:cs typeface="Arial"/>
                <a:sym typeface="Arial"/>
              </a:rPr>
              <a:t>Design a communication plan that informs the public about the </a:t>
            </a:r>
            <a:r>
              <a:rPr lang="en-US" sz="2000">
                <a:solidFill>
                  <a:schemeClr val="dk1"/>
                </a:solidFill>
              </a:rPr>
              <a:t>COVID</a:t>
            </a:r>
            <a:r>
              <a:rPr lang="en-US" sz="2000">
                <a:solidFill>
                  <a:schemeClr val="dk1"/>
                </a:solidFill>
                <a:latin typeface="Arial"/>
                <a:ea typeface="Arial"/>
                <a:cs typeface="Arial"/>
                <a:sym typeface="Arial"/>
              </a:rPr>
              <a:t>-19 vaccine using what has been learnt in this unit.</a:t>
            </a:r>
            <a:endParaRPr/>
          </a:p>
          <a:p>
            <a:pPr indent="-514350" lvl="0" marL="514350" marR="0" rtl="0" algn="l">
              <a:spcBef>
                <a:spcPts val="400"/>
              </a:spcBef>
              <a:spcAft>
                <a:spcPts val="0"/>
              </a:spcAft>
              <a:buClr>
                <a:schemeClr val="dk1"/>
              </a:buClr>
              <a:buSzPts val="2000"/>
              <a:buFont typeface="Arial"/>
              <a:buAutoNum type="arabicPeriod"/>
            </a:pPr>
            <a:r>
              <a:rPr lang="en-US" sz="2000">
                <a:solidFill>
                  <a:schemeClr val="dk1"/>
                </a:solidFill>
                <a:latin typeface="Arial"/>
                <a:ea typeface="Arial"/>
                <a:cs typeface="Arial"/>
                <a:sym typeface="Arial"/>
              </a:rPr>
              <a:t>Identify trusted sources of information to signpost others (and ourselves!) so that we can all continue research and discussions on vaccines.</a:t>
            </a:r>
            <a:endParaRPr/>
          </a:p>
        </p:txBody>
      </p:sp>
      <p:sp>
        <p:nvSpPr>
          <p:cNvPr id="169" name="Google Shape;169;p8"/>
          <p:cNvSpPr/>
          <p:nvPr/>
        </p:nvSpPr>
        <p:spPr>
          <a:xfrm>
            <a:off x="120450" y="3142199"/>
            <a:ext cx="8870100" cy="1862100"/>
          </a:xfrm>
          <a:prstGeom prst="roundRect">
            <a:avLst>
              <a:gd fmla="val 16667" name="adj"/>
            </a:avLst>
          </a:prstGeom>
          <a:solidFill>
            <a:srgbClr val="CCC0D9"/>
          </a:soli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Calibri"/>
                <a:ea typeface="Calibri"/>
                <a:cs typeface="Calibri"/>
                <a:sym typeface="Calibri"/>
              </a:rPr>
              <a:t>Reflect on the above learning objectives for this lesson and then of the </a:t>
            </a:r>
            <a:r>
              <a:rPr b="1" lang="en-US" sz="1800">
                <a:solidFill>
                  <a:schemeClr val="lt1"/>
                </a:solidFill>
                <a:latin typeface="Calibri"/>
                <a:ea typeface="Calibri"/>
                <a:cs typeface="Calibri"/>
                <a:sym typeface="Calibri"/>
              </a:rPr>
              <a:t>COVID</a:t>
            </a:r>
            <a:r>
              <a:rPr b="1" lang="en-US" sz="1800">
                <a:solidFill>
                  <a:schemeClr val="lt1"/>
                </a:solidFill>
                <a:latin typeface="Calibri"/>
                <a:ea typeface="Calibri"/>
                <a:cs typeface="Calibri"/>
                <a:sym typeface="Calibri"/>
              </a:rPr>
              <a:t>-19 unit overall. As countries around the world continue to get the pandemic under control, there will undoubtedly be other questions that come up for you. Continue to do research (from credible sources) and apply critical thinking when coming across information about </a:t>
            </a:r>
            <a:r>
              <a:rPr b="1" lang="en-US" sz="1800">
                <a:solidFill>
                  <a:schemeClr val="lt1"/>
                </a:solidFill>
                <a:latin typeface="Calibri"/>
                <a:ea typeface="Calibri"/>
                <a:cs typeface="Calibri"/>
                <a:sym typeface="Calibri"/>
              </a:rPr>
              <a:t>COVID</a:t>
            </a:r>
            <a:r>
              <a:rPr b="1" lang="en-US" sz="1800">
                <a:solidFill>
                  <a:schemeClr val="lt1"/>
                </a:solidFill>
                <a:latin typeface="Calibri"/>
                <a:ea typeface="Calibri"/>
                <a:cs typeface="Calibri"/>
                <a:sym typeface="Calibri"/>
              </a:rPr>
              <a:t>-19 and vaccines. Also continue to have discussions with your friends and family – I hope this unit has provided a way for you to engage in this current topic in an informed way! ☺</a:t>
            </a:r>
            <a:endParaRPr b="1" sz="180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8">
                                            <p:txEl>
                                              <p:pRg end="0" st="0"/>
                                            </p:txEl>
                                          </p:spTgt>
                                        </p:tgtEl>
                                        <p:attrNameLst>
                                          <p:attrName>style.visibility</p:attrName>
                                        </p:attrNameLst>
                                      </p:cBhvr>
                                      <p:to>
                                        <p:strVal val="visible"/>
                                      </p:to>
                                    </p:set>
                                    <p:animEffect filter="fade" transition="in">
                                      <p:cBhvr>
                                        <p:cTn dur="500"/>
                                        <p:tgtEl>
                                          <p:spTgt spid="16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8">
                                            <p:txEl>
                                              <p:pRg end="1" st="1"/>
                                            </p:txEl>
                                          </p:spTgt>
                                        </p:tgtEl>
                                        <p:attrNameLst>
                                          <p:attrName>style.visibility</p:attrName>
                                        </p:attrNameLst>
                                      </p:cBhvr>
                                      <p:to>
                                        <p:strVal val="visible"/>
                                      </p:to>
                                    </p:set>
                                    <p:animEffect filter="fade" transition="in">
                                      <p:cBhvr>
                                        <p:cTn dur="500"/>
                                        <p:tgtEl>
                                          <p:spTgt spid="16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8">
                                            <p:txEl>
                                              <p:pRg end="2" st="2"/>
                                            </p:txEl>
                                          </p:spTgt>
                                        </p:tgtEl>
                                        <p:attrNameLst>
                                          <p:attrName>style.visibility</p:attrName>
                                        </p:attrNameLst>
                                      </p:cBhvr>
                                      <p:to>
                                        <p:strVal val="visible"/>
                                      </p:to>
                                    </p:set>
                                    <p:animEffect filter="fade" transition="in">
                                      <p:cBhvr>
                                        <p:cTn dur="500"/>
                                        <p:tgtEl>
                                          <p:spTgt spid="168">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2021-01-19T14:17:39Z</dcterms:created>
  <dc:creator>Edison Huynh</dc:creator>
</cp:coreProperties>
</file>