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9" roundtripDataSignature="AMtx7mgvVlU0gJ9q05gp6KMxaBeDGaZs3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customschemas.google.com/relationships/presentationmetadata" Target="meta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ai.org/AAISite/media/Education/HST/Archive/2003_Porter_Final.pdf"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There is a worksheet</a:t>
            </a:r>
            <a:endParaRPr/>
          </a:p>
        </p:txBody>
      </p:sp>
      <p:sp>
        <p:nvSpPr>
          <p:cNvPr id="183" name="Google Shape;183;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(Alternative for advanced classes: </a:t>
            </a:r>
            <a:r>
              <a:rPr lang="en-US" sz="1800" u="sng">
                <a:solidFill>
                  <a:srgbClr val="0563C1"/>
                </a:solidFill>
                <a:latin typeface="Calibri"/>
                <a:ea typeface="Calibri"/>
                <a:cs typeface="Calibri"/>
                <a:sym typeface="Calibri"/>
                <a:hlinkClick r:id="rId2">
                  <a:extLst>
                    <a:ext uri="{A12FA001-AC4F-418D-AE19-62706E023703}">
                      <ahyp:hlinkClr val="tx"/>
                    </a:ext>
                  </a:extLst>
                </a:hlinkClick>
              </a:rPr>
              <a:t>https://www.aai.org/AAISite/media/Education/HST/Archive/2003_Porter_Final.pdf</a:t>
            </a:r>
            <a:endParaRPr/>
          </a:p>
        </p:txBody>
      </p:sp>
      <p:sp>
        <p:nvSpPr>
          <p:cNvPr id="190" name="Google Shape;190;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can be done as an exit ticket (each individual student submitting an answer on paper or via email) if time is short or the teacher wishes to check for understanding and mis-understandings of each student.</a:t>
            </a:r>
            <a:endParaRPr/>
          </a:p>
        </p:txBody>
      </p:sp>
      <p:sp>
        <p:nvSpPr>
          <p:cNvPr id="199" name="Google Shape;199;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800">
                <a:latin typeface="Trebuchet MS"/>
                <a:ea typeface="Trebuchet MS"/>
                <a:cs typeface="Trebuchet MS"/>
                <a:sym typeface="Trebuchet MS"/>
              </a:rPr>
              <a:t>Pathogens can be spread in different ways. Some pathogens can be spread through the air by coughing, sneezing and even talking (droplet infection). Examples include flu (caused by a virus) and tuberculosis (caused by a bacteria). Some pathogens are spread by direct contact. For example, sexually transmitted diseases such as gonorrhoea (caused by a bacteria) and HIV/AIDS (caused by a virus).  Other pathogens can be spread through water, for example, cholera or salmonella. These diseases often cause diarrhoea.  Diseases often spread quicker through crowded city centres.</a:t>
            </a:r>
            <a:endParaRPr/>
          </a:p>
        </p:txBody>
      </p:sp>
      <p:sp>
        <p:nvSpPr>
          <p:cNvPr id="122" name="Google Shape;122;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342900" lvl="0" marL="342900" rtl="0" algn="l">
              <a:lnSpc>
                <a:spcPct val="107000"/>
              </a:lnSpc>
              <a:spcBef>
                <a:spcPts val="0"/>
              </a:spcBef>
              <a:spcAft>
                <a:spcPts val="0"/>
              </a:spcAft>
              <a:buClr>
                <a:schemeClr val="dk1"/>
              </a:buClr>
              <a:buSzPts val="1800"/>
              <a:buFont typeface="Noto Sans Symbols"/>
              <a:buChar char="⮚"/>
            </a:pPr>
            <a:r>
              <a:rPr lang="en-US" sz="1800">
                <a:latin typeface="Trebuchet MS"/>
                <a:ea typeface="Trebuchet MS"/>
                <a:cs typeface="Trebuchet MS"/>
                <a:sym typeface="Trebuchet MS"/>
              </a:rPr>
              <a:t>Skin: Provides a protective barrier that prevents pathogens entering the body. If we suffer cuts, clotting agents help close that cut quickly.</a:t>
            </a:r>
            <a:endParaRPr sz="1800">
              <a:latin typeface="Calibri"/>
              <a:ea typeface="Calibri"/>
              <a:cs typeface="Calibri"/>
              <a:sym typeface="Calibri"/>
            </a:endParaRPr>
          </a:p>
          <a:p>
            <a:pPr indent="-342900" lvl="0" marL="342900" rtl="0" algn="l">
              <a:lnSpc>
                <a:spcPct val="107000"/>
              </a:lnSpc>
              <a:spcBef>
                <a:spcPts val="0"/>
              </a:spcBef>
              <a:spcAft>
                <a:spcPts val="0"/>
              </a:spcAft>
              <a:buClr>
                <a:schemeClr val="dk1"/>
              </a:buClr>
              <a:buSzPts val="1800"/>
              <a:buFont typeface="Noto Sans Symbols"/>
              <a:buChar char="⮚"/>
            </a:pPr>
            <a:r>
              <a:rPr lang="en-US" sz="1800">
                <a:latin typeface="Trebuchet MS"/>
                <a:ea typeface="Trebuchet MS"/>
                <a:cs typeface="Trebuchet MS"/>
                <a:sym typeface="Trebuchet MS"/>
              </a:rPr>
              <a:t>Nose: Contains tiny hairs that trap pathogens </a:t>
            </a:r>
            <a:endParaRPr/>
          </a:p>
          <a:p>
            <a:pPr indent="-342900" lvl="0" marL="342900" rtl="0" algn="l">
              <a:lnSpc>
                <a:spcPct val="107000"/>
              </a:lnSpc>
              <a:spcBef>
                <a:spcPts val="0"/>
              </a:spcBef>
              <a:spcAft>
                <a:spcPts val="0"/>
              </a:spcAft>
              <a:buClr>
                <a:schemeClr val="dk1"/>
              </a:buClr>
              <a:buSzPts val="1800"/>
              <a:buFont typeface="Noto Sans Symbols"/>
              <a:buChar char="⮚"/>
            </a:pPr>
            <a:r>
              <a:rPr lang="en-US" sz="1800">
                <a:latin typeface="Trebuchet MS"/>
                <a:ea typeface="Trebuchet MS"/>
                <a:cs typeface="Trebuchet MS"/>
                <a:sym typeface="Trebuchet MS"/>
              </a:rPr>
              <a:t>Ears: hair and ear wax</a:t>
            </a:r>
            <a:endParaRPr sz="1800">
              <a:latin typeface="Calibri"/>
              <a:ea typeface="Calibri"/>
              <a:cs typeface="Calibri"/>
              <a:sym typeface="Calibri"/>
            </a:endParaRPr>
          </a:p>
          <a:p>
            <a:pPr indent="-342900" lvl="0" marL="342900" rtl="0" algn="l">
              <a:lnSpc>
                <a:spcPct val="107000"/>
              </a:lnSpc>
              <a:spcBef>
                <a:spcPts val="0"/>
              </a:spcBef>
              <a:spcAft>
                <a:spcPts val="0"/>
              </a:spcAft>
              <a:buClr>
                <a:schemeClr val="dk1"/>
              </a:buClr>
              <a:buSzPts val="1800"/>
              <a:buFont typeface="Noto Sans Symbols"/>
              <a:buChar char="⮚"/>
            </a:pPr>
            <a:r>
              <a:rPr lang="en-US" sz="1800">
                <a:latin typeface="Trebuchet MS"/>
                <a:ea typeface="Trebuchet MS"/>
                <a:cs typeface="Trebuchet MS"/>
                <a:sym typeface="Trebuchet MS"/>
              </a:rPr>
              <a:t>Trachea and bronchi: Contain ciliated epithelial cells which move mucus up to the nose. The mucus traps pathogens.</a:t>
            </a:r>
            <a:endParaRPr sz="1800">
              <a:latin typeface="Calibri"/>
              <a:ea typeface="Calibri"/>
              <a:cs typeface="Calibri"/>
              <a:sym typeface="Calibri"/>
            </a:endParaRPr>
          </a:p>
          <a:p>
            <a:pPr indent="-342900" lvl="0" marL="342900" rtl="0" algn="l">
              <a:lnSpc>
                <a:spcPct val="107000"/>
              </a:lnSpc>
              <a:spcBef>
                <a:spcPts val="0"/>
              </a:spcBef>
              <a:spcAft>
                <a:spcPts val="0"/>
              </a:spcAft>
              <a:buClr>
                <a:schemeClr val="dk1"/>
              </a:buClr>
              <a:buSzPts val="1800"/>
              <a:buFont typeface="Noto Sans Symbols"/>
              <a:buChar char="⮚"/>
            </a:pPr>
            <a:r>
              <a:rPr lang="en-US" sz="1800">
                <a:latin typeface="Trebuchet MS"/>
                <a:ea typeface="Trebuchet MS"/>
                <a:cs typeface="Trebuchet MS"/>
                <a:sym typeface="Trebuchet MS"/>
              </a:rPr>
              <a:t>Stomach: Contains acid. The acid destroys pathogens that are eaten.</a:t>
            </a:r>
            <a:endParaRPr/>
          </a:p>
          <a:p>
            <a:pPr indent="-342900" lvl="0" marL="342900" rtl="0" algn="l">
              <a:lnSpc>
                <a:spcPct val="107000"/>
              </a:lnSpc>
              <a:spcBef>
                <a:spcPts val="800"/>
              </a:spcBef>
              <a:spcAft>
                <a:spcPts val="0"/>
              </a:spcAft>
              <a:buClr>
                <a:schemeClr val="dk1"/>
              </a:buClr>
              <a:buSzPts val="1800"/>
              <a:buFont typeface="Noto Sans Symbols"/>
              <a:buChar char="⮚"/>
            </a:pPr>
            <a:r>
              <a:rPr lang="en-US" sz="1800">
                <a:latin typeface="Trebuchet MS"/>
                <a:ea typeface="Trebuchet MS"/>
                <a:cs typeface="Trebuchet MS"/>
                <a:sym typeface="Trebuchet MS"/>
              </a:rPr>
              <a:t>Tears, saliva, mucus: all have enzymes (lysozymes) which help break down pathogens.</a:t>
            </a:r>
            <a:endParaRPr/>
          </a:p>
        </p:txBody>
      </p:sp>
      <p:sp>
        <p:nvSpPr>
          <p:cNvPr id="143" name="Google Shape;143;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Advanced differentiation:</a:t>
            </a:r>
            <a:endParaRPr/>
          </a:p>
          <a:p>
            <a:pPr indent="0" lvl="0" marL="0" rtl="0" algn="l">
              <a:spcBef>
                <a:spcPts val="0"/>
              </a:spcBef>
              <a:spcAft>
                <a:spcPts val="0"/>
              </a:spcAft>
              <a:buNone/>
            </a:pPr>
            <a:r>
              <a:rPr lang="en-US"/>
              <a:t>Teachers may choose to also talk about the difference between humoral response and the cell-mediated response.</a:t>
            </a:r>
            <a:endParaRPr/>
          </a:p>
        </p:txBody>
      </p:sp>
      <p:sp>
        <p:nvSpPr>
          <p:cNvPr id="169" name="Google Shape;169;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6"/>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6"/>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6" name="Shape 76"/>
        <p:cNvGrpSpPr/>
        <p:nvPr/>
      </p:nvGrpSpPr>
      <p:grpSpPr>
        <a:xfrm>
          <a:off x="0" y="0"/>
          <a:ext cx="0" cy="0"/>
          <a:chOff x="0" y="0"/>
          <a:chExt cx="0" cy="0"/>
        </a:xfrm>
      </p:grpSpPr>
      <p:sp>
        <p:nvSpPr>
          <p:cNvPr id="77" name="Google Shape;77;p24"/>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24"/>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9" name="Google Shape;79;p24"/>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0" name="Google Shape;80;p2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solidFill>
                <a:srgbClr val="88A44E"/>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3" name="Shape 83"/>
        <p:cNvGrpSpPr/>
        <p:nvPr/>
      </p:nvGrpSpPr>
      <p:grpSpPr>
        <a:xfrm>
          <a:off x="0" y="0"/>
          <a:ext cx="0" cy="0"/>
          <a:chOff x="0" y="0"/>
          <a:chExt cx="0" cy="0"/>
        </a:xfrm>
      </p:grpSpPr>
      <p:sp>
        <p:nvSpPr>
          <p:cNvPr id="84" name="Google Shape;84;p25"/>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25"/>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6" name="Google Shape;86;p25"/>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7" name="Google Shape;87;p2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0" name="Shape 90"/>
        <p:cNvGrpSpPr/>
        <p:nvPr/>
      </p:nvGrpSpPr>
      <p:grpSpPr>
        <a:xfrm>
          <a:off x="0" y="0"/>
          <a:ext cx="0" cy="0"/>
          <a:chOff x="0" y="0"/>
          <a:chExt cx="0" cy="0"/>
        </a:xfrm>
      </p:grpSpPr>
      <p:sp>
        <p:nvSpPr>
          <p:cNvPr id="91" name="Google Shape;91;p2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6"/>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6" name="Shape 96"/>
        <p:cNvGrpSpPr/>
        <p:nvPr/>
      </p:nvGrpSpPr>
      <p:grpSpPr>
        <a:xfrm>
          <a:off x="0" y="0"/>
          <a:ext cx="0" cy="0"/>
          <a:chOff x="0" y="0"/>
          <a:chExt cx="0" cy="0"/>
        </a:xfrm>
      </p:grpSpPr>
      <p:sp>
        <p:nvSpPr>
          <p:cNvPr id="97" name="Google Shape;97;p27"/>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27"/>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2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2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8"/>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lt1"/>
              </a:buClr>
              <a:buSzPts val="1800"/>
              <a:buChar char="•"/>
              <a:defRPr/>
            </a:lvl1pPr>
            <a:lvl2pPr indent="-342900" lvl="1" marL="914400" algn="l">
              <a:spcBef>
                <a:spcPts val="360"/>
              </a:spcBef>
              <a:spcAft>
                <a:spcPts val="0"/>
              </a:spcAft>
              <a:buClr>
                <a:schemeClr val="lt1"/>
              </a:buClr>
              <a:buSzPts val="1800"/>
              <a:buChar char="–"/>
              <a:defRPr/>
            </a:lvl2pPr>
            <a:lvl3pPr indent="-342900" lvl="2" marL="1371600" algn="l">
              <a:spcBef>
                <a:spcPts val="360"/>
              </a:spcBef>
              <a:spcAft>
                <a:spcPts val="0"/>
              </a:spcAft>
              <a:buClr>
                <a:schemeClr val="lt1"/>
              </a:buClr>
              <a:buSzPts val="1800"/>
              <a:buChar char="•"/>
              <a:defRPr/>
            </a:lvl3pPr>
            <a:lvl4pPr indent="-342900" lvl="3" marL="1828800" algn="l">
              <a:spcBef>
                <a:spcPts val="360"/>
              </a:spcBef>
              <a:spcAft>
                <a:spcPts val="0"/>
              </a:spcAft>
              <a:buClr>
                <a:schemeClr val="lt1"/>
              </a:buClr>
              <a:buSzPts val="1800"/>
              <a:buChar char="–"/>
              <a:defRPr/>
            </a:lvl4pPr>
            <a:lvl5pPr indent="-342900" lvl="4" marL="2286000" algn="l">
              <a:spcBef>
                <a:spcPts val="360"/>
              </a:spcBef>
              <a:spcAft>
                <a:spcPts val="0"/>
              </a:spcAft>
              <a:buClr>
                <a:schemeClr val="lt1"/>
              </a:buClr>
              <a:buSzPts val="1800"/>
              <a:buChar char="»"/>
              <a:defRPr/>
            </a:lvl5pPr>
            <a:lvl6pPr indent="-342900" lvl="5" marL="2743200" algn="l">
              <a:spcBef>
                <a:spcPts val="360"/>
              </a:spcBef>
              <a:spcAft>
                <a:spcPts val="0"/>
              </a:spcAft>
              <a:buClr>
                <a:schemeClr val="lt1"/>
              </a:buClr>
              <a:buSzPts val="1800"/>
              <a:buChar char="•"/>
              <a:defRPr/>
            </a:lvl6pPr>
            <a:lvl7pPr indent="-342900" lvl="6" marL="3200400" algn="l">
              <a:spcBef>
                <a:spcPts val="360"/>
              </a:spcBef>
              <a:spcAft>
                <a:spcPts val="0"/>
              </a:spcAft>
              <a:buClr>
                <a:schemeClr val="lt1"/>
              </a:buClr>
              <a:buSzPts val="1800"/>
              <a:buChar char="•"/>
              <a:defRPr/>
            </a:lvl7pPr>
            <a:lvl8pPr indent="-342900" lvl="7" marL="3657600" algn="l">
              <a:spcBef>
                <a:spcPts val="360"/>
              </a:spcBef>
              <a:spcAft>
                <a:spcPts val="0"/>
              </a:spcAft>
              <a:buClr>
                <a:schemeClr val="lt1"/>
              </a:buClr>
              <a:buSzPts val="1800"/>
              <a:buChar char="•"/>
              <a:defRPr/>
            </a:lvl8pPr>
            <a:lvl9pPr indent="-342900" lvl="8" marL="4114800" algn="l">
              <a:spcBef>
                <a:spcPts val="360"/>
              </a:spcBef>
              <a:spcAft>
                <a:spcPts val="0"/>
              </a:spcAft>
              <a:buClr>
                <a:schemeClr val="lt1"/>
              </a:buClr>
              <a:buSzPts val="1800"/>
              <a:buChar char="•"/>
              <a:defRPr/>
            </a:lvl9pPr>
          </a:lstStyle>
          <a:p/>
        </p:txBody>
      </p:sp>
      <p:sp>
        <p:nvSpPr>
          <p:cNvPr id="24" name="Google Shape;24;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3" name="Shape 33"/>
        <p:cNvGrpSpPr/>
        <p:nvPr/>
      </p:nvGrpSpPr>
      <p:grpSpPr>
        <a:xfrm>
          <a:off x="0" y="0"/>
          <a:ext cx="0" cy="0"/>
          <a:chOff x="0" y="0"/>
          <a:chExt cx="0" cy="0"/>
        </a:xfrm>
      </p:grpSpPr>
      <p:sp>
        <p:nvSpPr>
          <p:cNvPr id="34" name="Google Shape;34;p15"/>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5"/>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6" name="Google Shape;36;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9" name="Shape 39"/>
        <p:cNvGrpSpPr/>
        <p:nvPr/>
      </p:nvGrpSpPr>
      <p:grpSpPr>
        <a:xfrm>
          <a:off x="0" y="0"/>
          <a:ext cx="0" cy="0"/>
          <a:chOff x="0" y="0"/>
          <a:chExt cx="0" cy="0"/>
        </a:xfrm>
      </p:grpSpPr>
      <p:sp>
        <p:nvSpPr>
          <p:cNvPr id="40" name="Google Shape;40;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2" name="Google Shape;42;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5" name="Shape 45"/>
        <p:cNvGrpSpPr/>
        <p:nvPr/>
      </p:nvGrpSpPr>
      <p:grpSpPr>
        <a:xfrm>
          <a:off x="0" y="0"/>
          <a:ext cx="0" cy="0"/>
          <a:chOff x="0" y="0"/>
          <a:chExt cx="0" cy="0"/>
        </a:xfrm>
      </p:grpSpPr>
      <p:sp>
        <p:nvSpPr>
          <p:cNvPr id="46" name="Google Shape;46;p19"/>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9"/>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8" name="Google Shape;48;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1" name="Shape 51"/>
        <p:cNvGrpSpPr/>
        <p:nvPr/>
      </p:nvGrpSpPr>
      <p:grpSpPr>
        <a:xfrm>
          <a:off x="0" y="0"/>
          <a:ext cx="0" cy="0"/>
          <a:chOff x="0" y="0"/>
          <a:chExt cx="0" cy="0"/>
        </a:xfrm>
      </p:grpSpPr>
      <p:sp>
        <p:nvSpPr>
          <p:cNvPr id="52" name="Google Shape;52;p2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20"/>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54" name="Google Shape;54;p20"/>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55" name="Google Shape;55;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8" name="Shape 58"/>
        <p:cNvGrpSpPr/>
        <p:nvPr/>
      </p:nvGrpSpPr>
      <p:grpSpPr>
        <a:xfrm>
          <a:off x="0" y="0"/>
          <a:ext cx="0" cy="0"/>
          <a:chOff x="0" y="0"/>
          <a:chExt cx="0" cy="0"/>
        </a:xfrm>
      </p:grpSpPr>
      <p:sp>
        <p:nvSpPr>
          <p:cNvPr id="59" name="Google Shape;59;p2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1"/>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61" name="Google Shape;61;p21"/>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62" name="Google Shape;62;p21"/>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63" name="Google Shape;63;p21"/>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64" name="Google Shape;64;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2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2" name="Shape 72"/>
        <p:cNvGrpSpPr/>
        <p:nvPr/>
      </p:nvGrpSpPr>
      <p:grpSpPr>
        <a:xfrm>
          <a:off x="0" y="0"/>
          <a:ext cx="0" cy="0"/>
          <a:chOff x="0" y="0"/>
          <a:chExt cx="0" cy="0"/>
        </a:xfrm>
      </p:grpSpPr>
      <p:sp>
        <p:nvSpPr>
          <p:cNvPr id="73" name="Google Shape;73;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slideLayout" Target="../slideLayouts/slideLayout6.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2" Type="http://schemas.openxmlformats.org/officeDocument/2006/relationships/theme" Target="../theme/theme2.xml"/><Relationship Id="rId9" Type="http://schemas.openxmlformats.org/officeDocument/2006/relationships/slideLayout" Target="../slideLayouts/slideLayout11.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 name="Shape 27"/>
        <p:cNvGrpSpPr/>
        <p:nvPr/>
      </p:nvGrpSpPr>
      <p:grpSpPr>
        <a:xfrm>
          <a:off x="0" y="0"/>
          <a:ext cx="0" cy="0"/>
          <a:chOff x="0" y="0"/>
          <a:chExt cx="0" cy="0"/>
        </a:xfrm>
      </p:grpSpPr>
      <p:sp>
        <p:nvSpPr>
          <p:cNvPr id="28" name="Google Shape;28;p1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Google Shape;29;p1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0" name="Google Shape;30;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Google Shape;31;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Google Shape;32;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8.png"/><Relationship Id="rId5"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www.youtube.com/watch?v=438EovW4tzs"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jp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105" name="Shape 105"/>
        <p:cNvGrpSpPr/>
        <p:nvPr/>
      </p:nvGrpSpPr>
      <p:grpSpPr>
        <a:xfrm>
          <a:off x="0" y="0"/>
          <a:ext cx="0" cy="0"/>
          <a:chOff x="0" y="0"/>
          <a:chExt cx="0" cy="0"/>
        </a:xfrm>
      </p:grpSpPr>
      <p:sp>
        <p:nvSpPr>
          <p:cNvPr id="106" name="Google Shape;106;p1"/>
          <p:cNvSpPr txBox="1"/>
          <p:nvPr>
            <p:ph type="ctrTitle"/>
          </p:nvPr>
        </p:nvSpPr>
        <p:spPr>
          <a:xfrm>
            <a:off x="5446060" y="1718969"/>
            <a:ext cx="3065400" cy="2166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US" sz="3150"/>
              <a:t>Lesson 2:</a:t>
            </a:r>
            <a:br>
              <a:rPr lang="en-US" sz="3150"/>
            </a:br>
            <a:r>
              <a:rPr lang="en-US" sz="3150"/>
              <a:t> </a:t>
            </a:r>
            <a:br>
              <a:rPr lang="en-US" sz="3150"/>
            </a:br>
            <a:r>
              <a:rPr lang="en-US" sz="3150"/>
              <a:t>“How do I become ‘immune’ to a virus?”</a:t>
            </a:r>
            <a:br>
              <a:rPr lang="en-US" sz="3150"/>
            </a:br>
            <a:endParaRPr sz="3150"/>
          </a:p>
        </p:txBody>
      </p:sp>
      <p:sp>
        <p:nvSpPr>
          <p:cNvPr id="107" name="Google Shape;107;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US" sz="2000"/>
              <a:t>UNIT: </a:t>
            </a:r>
            <a:r>
              <a:rPr lang="en-US" sz="2000"/>
              <a:t>COVID</a:t>
            </a:r>
            <a:r>
              <a:rPr lang="en-US" sz="2000"/>
              <a:t>-19 Unit</a:t>
            </a:r>
            <a:endParaRPr sz="2000"/>
          </a:p>
        </p:txBody>
      </p:sp>
      <p:sp>
        <p:nvSpPr>
          <p:cNvPr id="108" name="Google Shape;108;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9" name="Google Shape;109;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10" name="Google Shape;110;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Fill in the gap!</a:t>
            </a:r>
            <a:endParaRPr/>
          </a:p>
        </p:txBody>
      </p:sp>
      <p:sp>
        <p:nvSpPr>
          <p:cNvPr id="186" name="Google Shape;186;p10"/>
          <p:cNvSpPr txBox="1"/>
          <p:nvPr>
            <p:ph idx="1" type="body"/>
          </p:nvPr>
        </p:nvSpPr>
        <p:spPr>
          <a:xfrm>
            <a:off x="149629" y="1200150"/>
            <a:ext cx="8866909" cy="38595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None/>
            </a:pPr>
            <a:r>
              <a:rPr lang="en-US" sz="1800">
                <a:latin typeface="Calibri"/>
                <a:ea typeface="Calibri"/>
                <a:cs typeface="Calibri"/>
                <a:sym typeface="Calibri"/>
              </a:rPr>
              <a:t>Microorganisms which cause disease are called ____________ for example, bacteria (e.g. MRSA) and viruses (like </a:t>
            </a:r>
            <a:r>
              <a:rPr lang="en-US" sz="1800"/>
              <a:t>COVID</a:t>
            </a:r>
            <a:r>
              <a:rPr lang="en-US" sz="1800">
                <a:latin typeface="Calibri"/>
                <a:ea typeface="Calibri"/>
                <a:cs typeface="Calibri"/>
                <a:sym typeface="Calibri"/>
              </a:rPr>
              <a:t>-19). Part of our body’s defence system includes physical barriers like our skin and also white blood cells – also known as _____________. White blood cells called _____________ are able to ‘ingest’ (‘eat’) pathogens through a process called ______________ which uses ___________ to digest and break down pathogens to stop them making us ill. Our bodies also have other white blood cells called _______________ which are part of our __________________ as they target specific pathogens. Lymphocytes recognise specific pathogens due to _____________ which are found on the surface of a pathogen’s body. Upon recognition, lymphocytes release proteins called  _____________ which bind to the antigens to make the pathogens easier to destroy. Lymphocytes can also release _____________ to neutralise toxins that pathogens may release. ________________ help our body respond quickly if the same pathogens are seen again in the future. Over time, our bodies become more resistant to pathogens and we are said to have ______________ to that particular pathogen.</a:t>
            </a:r>
            <a:endParaRPr sz="1800">
              <a:latin typeface="Calibri"/>
              <a:ea typeface="Calibri"/>
              <a:cs typeface="Calibri"/>
              <a:sym typeface="Calibri"/>
            </a:endParaRPr>
          </a:p>
          <a:p>
            <a:pPr indent="0" lvl="0" marL="0" rtl="0" algn="l">
              <a:lnSpc>
                <a:spcPct val="90000"/>
              </a:lnSpc>
              <a:spcBef>
                <a:spcPts val="640"/>
              </a:spcBef>
              <a:spcAft>
                <a:spcPts val="0"/>
              </a:spcAft>
              <a:buClr>
                <a:schemeClr val="dk1"/>
              </a:buClr>
              <a:buSzPts val="32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1" name="Shape 191"/>
        <p:cNvGrpSpPr/>
        <p:nvPr/>
      </p:nvGrpSpPr>
      <p:grpSpPr>
        <a:xfrm>
          <a:off x="0" y="0"/>
          <a:ext cx="0" cy="0"/>
          <a:chOff x="0" y="0"/>
          <a:chExt cx="0" cy="0"/>
        </a:xfrm>
      </p:grpSpPr>
      <p:sp>
        <p:nvSpPr>
          <p:cNvPr id="192" name="Google Shape;192;p11"/>
          <p:cNvSpPr/>
          <p:nvPr/>
        </p:nvSpPr>
        <p:spPr>
          <a:xfrm>
            <a:off x="411479" y="260603"/>
            <a:ext cx="8325612" cy="1351026"/>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11"/>
          <p:cNvSpPr txBox="1"/>
          <p:nvPr>
            <p:ph type="title"/>
          </p:nvPr>
        </p:nvSpPr>
        <p:spPr>
          <a:xfrm>
            <a:off x="628650" y="438912"/>
            <a:ext cx="7886700" cy="99417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lt1"/>
              </a:buClr>
              <a:buSzPts val="4400"/>
              <a:buFont typeface="Calibri"/>
              <a:buNone/>
            </a:pPr>
            <a:r>
              <a:rPr lang="en-US">
                <a:solidFill>
                  <a:schemeClr val="lt1"/>
                </a:solidFill>
              </a:rPr>
              <a:t>Show time!</a:t>
            </a:r>
            <a:endParaRPr>
              <a:solidFill>
                <a:schemeClr val="lt1"/>
              </a:solidFill>
            </a:endParaRPr>
          </a:p>
        </p:txBody>
      </p:sp>
      <p:sp>
        <p:nvSpPr>
          <p:cNvPr id="194" name="Google Shape;194;p11"/>
          <p:cNvSpPr txBox="1"/>
          <p:nvPr>
            <p:ph idx="1" type="body"/>
          </p:nvPr>
        </p:nvSpPr>
        <p:spPr>
          <a:xfrm>
            <a:off x="5660136" y="1887582"/>
            <a:ext cx="2852928" cy="2745139"/>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700"/>
              <a:buNone/>
            </a:pPr>
            <a:r>
              <a:rPr lang="en-US" sz="1700"/>
              <a:t>Using our understanding of the keywords and how our immune system works, we’re now going to act out the different roles of our immune system…</a:t>
            </a:r>
            <a:endParaRPr sz="1700"/>
          </a:p>
        </p:txBody>
      </p:sp>
      <p:pic>
        <p:nvPicPr>
          <p:cNvPr descr="Drama and Emotional Maturity - Upgrade Your Lifestyle" id="195" name="Google Shape;195;p11"/>
          <p:cNvPicPr preferRelativeResize="0"/>
          <p:nvPr/>
        </p:nvPicPr>
        <p:blipFill rotWithShape="1">
          <a:blip r:embed="rId3">
            <a:alphaModFix/>
          </a:blip>
          <a:srcRect b="0" l="0" r="0" t="0"/>
          <a:stretch/>
        </p:blipFill>
        <p:spPr>
          <a:xfrm>
            <a:off x="628650" y="1723263"/>
            <a:ext cx="4762500" cy="29813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In small groups	</a:t>
            </a:r>
            <a:endParaRPr/>
          </a:p>
        </p:txBody>
      </p:sp>
      <p:sp>
        <p:nvSpPr>
          <p:cNvPr id="202" name="Google Shape;202;p12"/>
          <p:cNvSpPr/>
          <p:nvPr/>
        </p:nvSpPr>
        <p:spPr>
          <a:xfrm>
            <a:off x="529244" y="952449"/>
            <a:ext cx="8229600" cy="1904733"/>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800" u="sng">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US" sz="1800">
                <a:solidFill>
                  <a:schemeClr val="lt1"/>
                </a:solidFill>
                <a:latin typeface="Calibri"/>
                <a:ea typeface="Calibri"/>
                <a:cs typeface="Calibri"/>
                <a:sym typeface="Calibri"/>
              </a:rPr>
              <a:t>Winter is approaching and Tiffany and her </a:t>
            </a:r>
            <a:r>
              <a:rPr lang="en-US" sz="1800">
                <a:solidFill>
                  <a:schemeClr val="lt1"/>
                </a:solidFill>
                <a:latin typeface="Calibri"/>
                <a:ea typeface="Calibri"/>
                <a:cs typeface="Calibri"/>
                <a:sym typeface="Calibri"/>
              </a:rPr>
              <a:t>mom</a:t>
            </a:r>
            <a:r>
              <a:rPr lang="en-US" sz="1800">
                <a:solidFill>
                  <a:schemeClr val="lt1"/>
                </a:solidFill>
                <a:latin typeface="Calibri"/>
                <a:ea typeface="Calibri"/>
                <a:cs typeface="Calibri"/>
                <a:sym typeface="Calibri"/>
              </a:rPr>
              <a:t> is with her grandma. Tiffany’s </a:t>
            </a:r>
            <a:r>
              <a:rPr lang="en-US" sz="1800">
                <a:solidFill>
                  <a:schemeClr val="lt1"/>
                </a:solidFill>
                <a:latin typeface="Calibri"/>
                <a:ea typeface="Calibri"/>
                <a:cs typeface="Calibri"/>
                <a:sym typeface="Calibri"/>
              </a:rPr>
              <a:t>mom</a:t>
            </a:r>
            <a:r>
              <a:rPr lang="en-US" sz="1800">
                <a:solidFill>
                  <a:schemeClr val="lt1"/>
                </a:solidFill>
                <a:latin typeface="Calibri"/>
                <a:ea typeface="Calibri"/>
                <a:cs typeface="Calibri"/>
                <a:sym typeface="Calibri"/>
              </a:rPr>
              <a:t> is worried about getting the flu and suggests that grandma gets the flu vaccine. She explains to Tiffany that this will help prevent grandma getting seriously ill from the flu. Tiffany then asks whether she needs to take this vaccine too….</a:t>
            </a:r>
            <a:endParaRPr sz="1800">
              <a:solidFill>
                <a:schemeClr val="lt1"/>
              </a:solidFill>
              <a:latin typeface="Calibri"/>
              <a:ea typeface="Calibri"/>
              <a:cs typeface="Calibri"/>
              <a:sym typeface="Calibri"/>
            </a:endParaRPr>
          </a:p>
        </p:txBody>
      </p:sp>
      <p:sp>
        <p:nvSpPr>
          <p:cNvPr id="203" name="Google Shape;203;p12"/>
          <p:cNvSpPr txBox="1"/>
          <p:nvPr>
            <p:ph idx="1" type="body"/>
          </p:nvPr>
        </p:nvSpPr>
        <p:spPr>
          <a:xfrm>
            <a:off x="457200" y="3164378"/>
            <a:ext cx="8229600" cy="1285702"/>
          </a:xfrm>
          <a:prstGeom prst="rect">
            <a:avLst/>
          </a:prstGeom>
          <a:noFill/>
          <a:ln>
            <a:noFill/>
          </a:ln>
        </p:spPr>
        <p:txBody>
          <a:bodyPr anchorCtr="0" anchor="t" bIns="45700" lIns="91425" spcFirstLastPara="1" rIns="91425" wrap="square" tIns="45700">
            <a:normAutofit/>
          </a:bodyPr>
          <a:lstStyle/>
          <a:p>
            <a:pPr indent="-342900" lvl="0" marL="342900" rtl="0" algn="l">
              <a:lnSpc>
                <a:spcPct val="115000"/>
              </a:lnSpc>
              <a:spcBef>
                <a:spcPts val="0"/>
              </a:spcBef>
              <a:spcAft>
                <a:spcPts val="0"/>
              </a:spcAft>
              <a:buClr>
                <a:schemeClr val="dk1"/>
              </a:buClr>
              <a:buSzPts val="1800"/>
              <a:buFont typeface="Calibri"/>
              <a:buAutoNum type="alphaLcParenR"/>
            </a:pPr>
            <a:r>
              <a:rPr lang="en-US" sz="1800">
                <a:latin typeface="Calibri"/>
                <a:ea typeface="Calibri"/>
                <a:cs typeface="Calibri"/>
                <a:sym typeface="Calibri"/>
              </a:rPr>
              <a:t>Think about what might be in the flu vaccine for Tiffany’s grandma that could help teach grandma’s body how to fight off a pathogen like the flu</a:t>
            </a:r>
            <a:endParaRPr sz="1800">
              <a:latin typeface="Calibri"/>
              <a:ea typeface="Calibri"/>
              <a:cs typeface="Calibri"/>
              <a:sym typeface="Calibri"/>
            </a:endParaRPr>
          </a:p>
          <a:p>
            <a:pPr indent="-342900" lvl="0" marL="342900" rtl="0" algn="l">
              <a:lnSpc>
                <a:spcPct val="115000"/>
              </a:lnSpc>
              <a:spcBef>
                <a:spcPts val="360"/>
              </a:spcBef>
              <a:spcAft>
                <a:spcPts val="0"/>
              </a:spcAft>
              <a:buClr>
                <a:schemeClr val="dk1"/>
              </a:buClr>
              <a:buSzPts val="1800"/>
              <a:buFont typeface="Calibri"/>
              <a:buAutoNum type="alphaLcParenR"/>
            </a:pPr>
            <a:r>
              <a:rPr lang="en-US" sz="1800">
                <a:latin typeface="Calibri"/>
                <a:ea typeface="Calibri"/>
                <a:cs typeface="Calibri"/>
                <a:sym typeface="Calibri"/>
              </a:rPr>
              <a:t>Think about why Tiffany’s grandma might need the flu vaccine but Tiffany may not</a:t>
            </a:r>
            <a:endParaRPr sz="1800">
              <a:latin typeface="Calibri"/>
              <a:ea typeface="Calibri"/>
              <a:cs typeface="Calibri"/>
              <a:sym typeface="Calibri"/>
            </a:endParaRPr>
          </a:p>
          <a:p>
            <a:pPr indent="-139700" lvl="0" marL="342900" rtl="0" algn="l">
              <a:spcBef>
                <a:spcPts val="1640"/>
              </a:spcBef>
              <a:spcAft>
                <a:spcPts val="0"/>
              </a:spcAft>
              <a:buClr>
                <a:schemeClr val="dk1"/>
              </a:buClr>
              <a:buSzPts val="32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US" sz="4400" u="none" cap="none" strike="noStrike">
                <a:solidFill>
                  <a:schemeClr val="dk1"/>
                </a:solidFill>
                <a:latin typeface="Arial"/>
                <a:ea typeface="Arial"/>
                <a:cs typeface="Arial"/>
                <a:sym typeface="Arial"/>
              </a:rPr>
              <a:t>Learning Outcomes</a:t>
            </a:r>
            <a:endParaRPr/>
          </a:p>
        </p:txBody>
      </p:sp>
      <p:sp>
        <p:nvSpPr>
          <p:cNvPr id="117" name="Google Shape;117;p2"/>
          <p:cNvSpPr txBox="1"/>
          <p:nvPr/>
        </p:nvSpPr>
        <p:spPr>
          <a:xfrm>
            <a:off x="457200" y="1078398"/>
            <a:ext cx="8367898" cy="1737291"/>
          </a:xfrm>
          <a:prstGeom prst="rect">
            <a:avLst/>
          </a:prstGeom>
          <a:noFill/>
          <a:ln>
            <a:noFill/>
          </a:ln>
        </p:spPr>
        <p:txBody>
          <a:bodyPr anchorCtr="0" anchor="t" bIns="45700" lIns="91425" spcFirstLastPara="1" rIns="91425" wrap="square" tIns="45700">
            <a:normAutofit/>
          </a:bodyPr>
          <a:lstStyle/>
          <a:p>
            <a:pPr indent="0" lvl="0" marL="0" marR="0" rtl="0" algn="l">
              <a:lnSpc>
                <a:spcPct val="80000"/>
              </a:lnSpc>
              <a:spcBef>
                <a:spcPts val="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1. Understand the defences the body has against pathogens</a:t>
            </a:r>
            <a:endParaRPr b="0" i="0" sz="2960" u="none" cap="none" strike="noStrike">
              <a:solidFill>
                <a:schemeClr val="dk1"/>
              </a:solidFill>
              <a:latin typeface="Calibri"/>
              <a:ea typeface="Calibri"/>
              <a:cs typeface="Calibri"/>
              <a:sym typeface="Calibri"/>
            </a:endParaRPr>
          </a:p>
          <a:p>
            <a:pPr indent="0" lvl="0" marL="0" marR="0" rtl="0" algn="l">
              <a:lnSpc>
                <a:spcPct val="80000"/>
              </a:lnSpc>
              <a:spcBef>
                <a:spcPts val="592"/>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2. Describe the different roles that phagocytes and lymphocytes and play in our immunity system</a:t>
            </a:r>
            <a:endParaRPr b="0" i="0" sz="2220" u="none" cap="none" strike="noStrike">
              <a:solidFill>
                <a:schemeClr val="dk1"/>
              </a:solidFill>
              <a:latin typeface="Arial"/>
              <a:ea typeface="Arial"/>
              <a:cs typeface="Arial"/>
              <a:sym typeface="Arial"/>
            </a:endParaRPr>
          </a:p>
        </p:txBody>
      </p:sp>
      <p:sp>
        <p:nvSpPr>
          <p:cNvPr id="118" name="Google Shape;118;p2"/>
          <p:cNvSpPr/>
          <p:nvPr/>
        </p:nvSpPr>
        <p:spPr>
          <a:xfrm>
            <a:off x="457200" y="2964129"/>
            <a:ext cx="8229600" cy="1904733"/>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US" sz="1800" u="sng" cap="none" strike="noStrike">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US" sz="1800">
                <a:solidFill>
                  <a:schemeClr val="lt1"/>
                </a:solidFill>
                <a:latin typeface="Calibri"/>
                <a:ea typeface="Calibri"/>
                <a:cs typeface="Calibri"/>
                <a:sym typeface="Calibri"/>
              </a:rPr>
              <a:t>Winter is approaching and Tiffany and her </a:t>
            </a:r>
            <a:r>
              <a:rPr lang="en-US" sz="1800">
                <a:solidFill>
                  <a:schemeClr val="lt1"/>
                </a:solidFill>
                <a:latin typeface="Calibri"/>
                <a:ea typeface="Calibri"/>
                <a:cs typeface="Calibri"/>
                <a:sym typeface="Calibri"/>
              </a:rPr>
              <a:t>mom</a:t>
            </a:r>
            <a:r>
              <a:rPr lang="en-US" sz="1800">
                <a:solidFill>
                  <a:schemeClr val="lt1"/>
                </a:solidFill>
                <a:latin typeface="Calibri"/>
                <a:ea typeface="Calibri"/>
                <a:cs typeface="Calibri"/>
                <a:sym typeface="Calibri"/>
              </a:rPr>
              <a:t> is with her grandma. Tiffany’s </a:t>
            </a:r>
            <a:r>
              <a:rPr lang="en-US" sz="1800">
                <a:solidFill>
                  <a:schemeClr val="lt1"/>
                </a:solidFill>
                <a:latin typeface="Calibri"/>
                <a:ea typeface="Calibri"/>
                <a:cs typeface="Calibri"/>
                <a:sym typeface="Calibri"/>
              </a:rPr>
              <a:t>mom</a:t>
            </a:r>
            <a:r>
              <a:rPr lang="en-US" sz="1800">
                <a:solidFill>
                  <a:schemeClr val="lt1"/>
                </a:solidFill>
                <a:latin typeface="Calibri"/>
                <a:ea typeface="Calibri"/>
                <a:cs typeface="Calibri"/>
                <a:sym typeface="Calibri"/>
              </a:rPr>
              <a:t> is worried about getting the flu and suggests that grandma gets the flu vaccine. She explains to Tiffany that this will help prevent grandma getting seriously ill from the flu. Tiffany then asks whether she needs to take this vaccine too….</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0" st="0"/>
                                            </p:txEl>
                                          </p:spTgt>
                                        </p:tgtEl>
                                        <p:attrNameLst>
                                          <p:attrName>style.visibility</p:attrName>
                                        </p:attrNameLst>
                                      </p:cBhvr>
                                      <p:to>
                                        <p:strVal val="visible"/>
                                      </p:to>
                                    </p:set>
                                    <p:animEffect filter="fade" transition="in">
                                      <p:cBhvr>
                                        <p:cTn dur="500"/>
                                        <p:tgtEl>
                                          <p:spTgt spid="11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xEl>
                                              <p:pRg end="1" st="1"/>
                                            </p:txEl>
                                          </p:spTgt>
                                        </p:tgtEl>
                                        <p:attrNameLst>
                                          <p:attrName>style.visibility</p:attrName>
                                        </p:attrNameLst>
                                      </p:cBhvr>
                                      <p:to>
                                        <p:strVal val="visible"/>
                                      </p:to>
                                    </p:set>
                                    <p:animEffect filter="fade" transition="in">
                                      <p:cBhvr>
                                        <p:cTn dur="500"/>
                                        <p:tgtEl>
                                          <p:spTgt spid="117">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123" name="Shape 123"/>
        <p:cNvGrpSpPr/>
        <p:nvPr/>
      </p:nvGrpSpPr>
      <p:grpSpPr>
        <a:xfrm>
          <a:off x="0" y="0"/>
          <a:ext cx="0" cy="0"/>
          <a:chOff x="0" y="0"/>
          <a:chExt cx="0" cy="0"/>
        </a:xfrm>
      </p:grpSpPr>
      <p:sp>
        <p:nvSpPr>
          <p:cNvPr id="124" name="Google Shape;124;p3"/>
          <p:cNvSpPr txBox="1"/>
          <p:nvPr>
            <p:ph type="title"/>
          </p:nvPr>
        </p:nvSpPr>
        <p:spPr>
          <a:xfrm>
            <a:off x="3644553" y="201568"/>
            <a:ext cx="3501193" cy="99417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lt1"/>
              </a:buClr>
              <a:buSzPts val="4400"/>
              <a:buFont typeface="Calibri"/>
              <a:buNone/>
            </a:pPr>
            <a:r>
              <a:rPr lang="en-US"/>
              <a:t>Pathogens</a:t>
            </a:r>
            <a:endParaRPr/>
          </a:p>
        </p:txBody>
      </p:sp>
      <p:sp>
        <p:nvSpPr>
          <p:cNvPr id="125" name="Google Shape;125;p3"/>
          <p:cNvSpPr/>
          <p:nvPr/>
        </p:nvSpPr>
        <p:spPr>
          <a:xfrm>
            <a:off x="0" y="0"/>
            <a:ext cx="3099916" cy="2661397"/>
          </a:xfrm>
          <a:custGeom>
            <a:rect b="b" l="l" r="r" t="t"/>
            <a:pathLst>
              <a:path extrusionOk="0" h="3548529" w="4133221">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6" name="Google Shape;126;p3"/>
          <p:cNvSpPr/>
          <p:nvPr/>
        </p:nvSpPr>
        <p:spPr>
          <a:xfrm>
            <a:off x="2850" y="2881640"/>
            <a:ext cx="2490867" cy="2261859"/>
          </a:xfrm>
          <a:custGeom>
            <a:rect b="b" l="l" r="r" t="t"/>
            <a:pathLst>
              <a:path extrusionOk="0" h="3015812" w="3321156">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7" name="Google Shape;127;p3"/>
          <p:cNvSpPr/>
          <p:nvPr/>
        </p:nvSpPr>
        <p:spPr>
          <a:xfrm>
            <a:off x="2545897" y="1872501"/>
            <a:ext cx="2338578" cy="2338578"/>
          </a:xfrm>
          <a:prstGeom prst="ellipse">
            <a:avLst/>
          </a:prstGeom>
          <a:solidFill>
            <a:srgbClr val="FFFFFF">
              <a:alpha val="8000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pic>
        <p:nvPicPr>
          <p:cNvPr descr="How pathogens are spread - ABPI - Resources for Schools" id="128" name="Google Shape;128;p3"/>
          <p:cNvPicPr preferRelativeResize="0"/>
          <p:nvPr/>
        </p:nvPicPr>
        <p:blipFill rotWithShape="1">
          <a:blip r:embed="rId3">
            <a:alphaModFix/>
          </a:blip>
          <a:srcRect b="-1" l="0" r="33200" t="0"/>
          <a:stretch/>
        </p:blipFill>
        <p:spPr>
          <a:xfrm>
            <a:off x="2669341" y="1995945"/>
            <a:ext cx="2091690" cy="2091690"/>
          </a:xfrm>
          <a:custGeom>
            <a:rect b="b" l="l" r="r" t="t"/>
            <a:pathLst>
              <a:path extrusionOk="0" h="2880360" w="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a:noFill/>
          <a:ln>
            <a:noFill/>
          </a:ln>
        </p:spPr>
      </p:pic>
      <p:pic>
        <p:nvPicPr>
          <p:cNvPr id="129" name="Google Shape;129;p3"/>
          <p:cNvPicPr preferRelativeResize="0"/>
          <p:nvPr/>
        </p:nvPicPr>
        <p:blipFill rotWithShape="1">
          <a:blip r:embed="rId4">
            <a:alphaModFix/>
          </a:blip>
          <a:srcRect b="4" l="15667" r="18365" t="0"/>
          <a:stretch/>
        </p:blipFill>
        <p:spPr>
          <a:xfrm>
            <a:off x="20" y="10"/>
            <a:ext cx="2975959" cy="2537450"/>
          </a:xfrm>
          <a:custGeom>
            <a:rect b="b" l="l" r="r" t="t"/>
            <a:pathLst>
              <a:path extrusionOk="0" h="3383280" w="3967973">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a:noFill/>
          <a:ln>
            <a:noFill/>
          </a:ln>
        </p:spPr>
      </p:pic>
      <p:pic>
        <p:nvPicPr>
          <p:cNvPr descr="Unsanitary Food High Res Stock Images | Shutterstock" id="130" name="Google Shape;130;p3"/>
          <p:cNvPicPr preferRelativeResize="0"/>
          <p:nvPr/>
        </p:nvPicPr>
        <p:blipFill rotWithShape="1">
          <a:blip r:embed="rId5">
            <a:alphaModFix/>
          </a:blip>
          <a:srcRect b="9046" l="6819" r="13925" t="0"/>
          <a:stretch/>
        </p:blipFill>
        <p:spPr>
          <a:xfrm>
            <a:off x="0" y="3115290"/>
            <a:ext cx="2366304" cy="1944690"/>
          </a:xfrm>
          <a:custGeom>
            <a:rect b="b" l="l" r="r" t="t"/>
            <a:pathLst>
              <a:path extrusionOk="0" h="2850749" w="3155071">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a:noFill/>
          <a:ln>
            <a:noFill/>
          </a:ln>
        </p:spPr>
      </p:pic>
      <p:sp>
        <p:nvSpPr>
          <p:cNvPr id="131" name="Google Shape;131;p3"/>
          <p:cNvSpPr txBox="1"/>
          <p:nvPr>
            <p:ph idx="1" type="body"/>
          </p:nvPr>
        </p:nvSpPr>
        <p:spPr>
          <a:xfrm>
            <a:off x="5039594" y="1313162"/>
            <a:ext cx="3884400" cy="362877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rgbClr val="92CCDC"/>
              </a:buClr>
              <a:buSzPts val="1665"/>
              <a:buChar char="•"/>
            </a:pPr>
            <a:r>
              <a:rPr b="1" lang="en-US" sz="1665">
                <a:solidFill>
                  <a:srgbClr val="92CCDC"/>
                </a:solidFill>
                <a:latin typeface="Trebuchet MS"/>
                <a:ea typeface="Trebuchet MS"/>
                <a:cs typeface="Trebuchet MS"/>
                <a:sym typeface="Trebuchet MS"/>
              </a:rPr>
              <a:t>Pathogens</a:t>
            </a:r>
            <a:r>
              <a:rPr lang="en-US" sz="1665">
                <a:latin typeface="Trebuchet MS"/>
                <a:ea typeface="Trebuchet MS"/>
                <a:cs typeface="Trebuchet MS"/>
                <a:sym typeface="Trebuchet MS"/>
              </a:rPr>
              <a:t> are microorganisms that cause disease. </a:t>
            </a:r>
            <a:endParaRPr/>
          </a:p>
          <a:p>
            <a:pPr indent="-342900" lvl="0" marL="342900" rtl="0" algn="l">
              <a:lnSpc>
                <a:spcPct val="80000"/>
              </a:lnSpc>
              <a:spcBef>
                <a:spcPts val="333"/>
              </a:spcBef>
              <a:spcAft>
                <a:spcPts val="0"/>
              </a:spcAft>
              <a:buClr>
                <a:schemeClr val="lt1"/>
              </a:buClr>
              <a:buSzPts val="1665"/>
              <a:buChar char="•"/>
            </a:pPr>
            <a:r>
              <a:rPr lang="en-US" sz="1665">
                <a:latin typeface="Trebuchet MS"/>
                <a:ea typeface="Trebuchet MS"/>
                <a:cs typeface="Trebuchet MS"/>
                <a:sym typeface="Trebuchet MS"/>
              </a:rPr>
              <a:t>There can be many types of pathogens including bacteria, </a:t>
            </a:r>
            <a:r>
              <a:rPr b="1" lang="en-US" sz="1665">
                <a:solidFill>
                  <a:srgbClr val="92CCDC"/>
                </a:solidFill>
                <a:latin typeface="Trebuchet MS"/>
                <a:ea typeface="Trebuchet MS"/>
                <a:cs typeface="Trebuchet MS"/>
                <a:sym typeface="Trebuchet MS"/>
              </a:rPr>
              <a:t>viruses</a:t>
            </a:r>
            <a:r>
              <a:rPr lang="en-US" sz="1665">
                <a:latin typeface="Trebuchet MS"/>
                <a:ea typeface="Trebuchet MS"/>
                <a:cs typeface="Trebuchet MS"/>
                <a:sym typeface="Trebuchet MS"/>
              </a:rPr>
              <a:t>, protists or fungi. </a:t>
            </a:r>
            <a:endParaRPr/>
          </a:p>
          <a:p>
            <a:pPr indent="-342900" lvl="0" marL="342900" rtl="0" algn="l">
              <a:lnSpc>
                <a:spcPct val="80000"/>
              </a:lnSpc>
              <a:spcBef>
                <a:spcPts val="333"/>
              </a:spcBef>
              <a:spcAft>
                <a:spcPts val="0"/>
              </a:spcAft>
              <a:buClr>
                <a:schemeClr val="lt1"/>
              </a:buClr>
              <a:buSzPts val="1665"/>
              <a:buChar char="•"/>
            </a:pPr>
            <a:r>
              <a:rPr lang="en-US" sz="1665">
                <a:latin typeface="Trebuchet MS"/>
                <a:ea typeface="Trebuchet MS"/>
                <a:cs typeface="Trebuchet MS"/>
                <a:sym typeface="Trebuchet MS"/>
              </a:rPr>
              <a:t>The diseases caused by pathogens are known as </a:t>
            </a:r>
            <a:r>
              <a:rPr b="1" lang="en-US" sz="1665">
                <a:solidFill>
                  <a:srgbClr val="92CCDC"/>
                </a:solidFill>
                <a:latin typeface="Trebuchet MS"/>
                <a:ea typeface="Trebuchet MS"/>
                <a:cs typeface="Trebuchet MS"/>
                <a:sym typeface="Trebuchet MS"/>
              </a:rPr>
              <a:t>communicable diseases</a:t>
            </a:r>
            <a:r>
              <a:rPr lang="en-US" sz="1665">
                <a:latin typeface="Trebuchet MS"/>
                <a:ea typeface="Trebuchet MS"/>
                <a:cs typeface="Trebuchet MS"/>
                <a:sym typeface="Trebuchet MS"/>
              </a:rPr>
              <a:t> as they can be spread between individuals. Non-communicable diseases cannot be spread.</a:t>
            </a:r>
            <a:endParaRPr/>
          </a:p>
          <a:p>
            <a:pPr indent="-342900" lvl="0" marL="342900" rtl="0" algn="l">
              <a:lnSpc>
                <a:spcPct val="80000"/>
              </a:lnSpc>
              <a:spcBef>
                <a:spcPts val="333"/>
              </a:spcBef>
              <a:spcAft>
                <a:spcPts val="0"/>
              </a:spcAft>
              <a:buClr>
                <a:schemeClr val="lt1"/>
              </a:buClr>
              <a:buSzPts val="1665"/>
              <a:buChar char="•"/>
            </a:pPr>
            <a:r>
              <a:rPr lang="en-US" sz="1665">
                <a:latin typeface="Trebuchet MS"/>
                <a:ea typeface="Trebuchet MS"/>
                <a:cs typeface="Trebuchet MS"/>
                <a:sym typeface="Trebuchet MS"/>
              </a:rPr>
              <a:t>Pathogens can be spread in different ways. </a:t>
            </a:r>
            <a:r>
              <a:rPr lang="en-US" sz="1665" u="sng">
                <a:latin typeface="Trebuchet MS"/>
                <a:ea typeface="Trebuchet MS"/>
                <a:cs typeface="Trebuchet MS"/>
                <a:sym typeface="Trebuchet MS"/>
              </a:rPr>
              <a:t>What are some of the ways that pathogens are spread?</a:t>
            </a:r>
            <a:endParaRPr sz="1665" u="sng">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Quick fire questions (in groups)</a:t>
            </a:r>
            <a:endParaRPr/>
          </a:p>
        </p:txBody>
      </p:sp>
      <p:sp>
        <p:nvSpPr>
          <p:cNvPr id="137" name="Google Shape;137;p4"/>
          <p:cNvSpPr txBox="1"/>
          <p:nvPr>
            <p:ph idx="1" type="body"/>
          </p:nvPr>
        </p:nvSpPr>
        <p:spPr>
          <a:xfrm>
            <a:off x="124949" y="1200150"/>
            <a:ext cx="4878693" cy="3780773"/>
          </a:xfrm>
          <a:prstGeom prst="rect">
            <a:avLst/>
          </a:prstGeom>
          <a:noFill/>
          <a:ln>
            <a:noFill/>
          </a:ln>
        </p:spPr>
        <p:txBody>
          <a:bodyPr anchorCtr="0" anchor="t" bIns="45700" lIns="91425" spcFirstLastPara="1" rIns="91425" wrap="square" tIns="45700">
            <a:normAutofit/>
          </a:bodyPr>
          <a:lstStyle/>
          <a:p>
            <a:pPr indent="-457200" lvl="0" marL="457200" marR="0" rtl="0" algn="l">
              <a:lnSpc>
                <a:spcPct val="100000"/>
              </a:lnSpc>
              <a:spcBef>
                <a:spcPts val="0"/>
              </a:spcBef>
              <a:spcAft>
                <a:spcPts val="0"/>
              </a:spcAft>
              <a:buClr>
                <a:schemeClr val="dk1"/>
              </a:buClr>
              <a:buSzPts val="2000"/>
              <a:buFont typeface="Calibri"/>
              <a:buAutoNum type="arabicPeriod"/>
            </a:pPr>
            <a:r>
              <a:rPr b="0" i="0" lang="en-US" sz="2000" u="none" cap="none" strike="noStrike">
                <a:solidFill>
                  <a:schemeClr val="dk1"/>
                </a:solidFill>
                <a:latin typeface="Trebuchet MS"/>
                <a:ea typeface="Trebuchet MS"/>
                <a:cs typeface="Trebuchet MS"/>
                <a:sym typeface="Trebuchet MS"/>
              </a:rPr>
              <a:t>Name four pathogens</a:t>
            </a:r>
            <a:endParaRPr b="0" i="0" sz="400" u="none" cap="none" strike="noStrike">
              <a:solidFill>
                <a:schemeClr val="dk1"/>
              </a:solidFill>
            </a:endParaRPr>
          </a:p>
          <a:p>
            <a:pPr indent="-457200" lvl="0" marL="457200" marR="0" rtl="0" algn="l">
              <a:lnSpc>
                <a:spcPct val="100000"/>
              </a:lnSpc>
              <a:spcBef>
                <a:spcPts val="0"/>
              </a:spcBef>
              <a:spcAft>
                <a:spcPts val="0"/>
              </a:spcAft>
              <a:buClr>
                <a:schemeClr val="dk1"/>
              </a:buClr>
              <a:buSzPts val="2000"/>
              <a:buFont typeface="Calibri"/>
              <a:buAutoNum type="arabicPeriod"/>
            </a:pPr>
            <a:r>
              <a:rPr b="0" i="0" lang="en-US" sz="2000" u="none" cap="none" strike="noStrike">
                <a:solidFill>
                  <a:schemeClr val="dk1"/>
                </a:solidFill>
                <a:latin typeface="Trebuchet MS"/>
                <a:ea typeface="Trebuchet MS"/>
                <a:cs typeface="Trebuchet MS"/>
                <a:sym typeface="Trebuchet MS"/>
              </a:rPr>
              <a:t>Diseases can spread through the air, through water, or through direct contact. Give an example of a disease that spreads through air.</a:t>
            </a:r>
            <a:endParaRPr b="0" i="0" sz="400" u="none" cap="none" strike="noStrike">
              <a:solidFill>
                <a:schemeClr val="dk1"/>
              </a:solidFill>
            </a:endParaRPr>
          </a:p>
          <a:p>
            <a:pPr indent="-457200" lvl="0" marL="457200" marR="0" rtl="0" algn="l">
              <a:lnSpc>
                <a:spcPct val="100000"/>
              </a:lnSpc>
              <a:spcBef>
                <a:spcPts val="0"/>
              </a:spcBef>
              <a:spcAft>
                <a:spcPts val="0"/>
              </a:spcAft>
              <a:buClr>
                <a:schemeClr val="dk1"/>
              </a:buClr>
              <a:buSzPts val="2000"/>
              <a:buFont typeface="Calibri"/>
              <a:buAutoNum type="arabicPeriod"/>
            </a:pPr>
            <a:r>
              <a:rPr b="0" i="0" lang="en-US" sz="2000" u="none" cap="none" strike="noStrike">
                <a:solidFill>
                  <a:schemeClr val="dk1"/>
                </a:solidFill>
                <a:latin typeface="Trebuchet MS"/>
                <a:ea typeface="Trebuchet MS"/>
                <a:cs typeface="Trebuchet MS"/>
                <a:sym typeface="Trebuchet MS"/>
              </a:rPr>
              <a:t>Give an example of a disease that spreads through water.</a:t>
            </a:r>
            <a:endParaRPr b="0" i="0" sz="400" u="none" cap="none" strike="noStrike">
              <a:solidFill>
                <a:schemeClr val="dk1"/>
              </a:solidFill>
            </a:endParaRPr>
          </a:p>
          <a:p>
            <a:pPr indent="-457200" lvl="0" marL="457200" marR="0" rtl="0" algn="l">
              <a:lnSpc>
                <a:spcPct val="100000"/>
              </a:lnSpc>
              <a:spcBef>
                <a:spcPts val="0"/>
              </a:spcBef>
              <a:spcAft>
                <a:spcPts val="0"/>
              </a:spcAft>
              <a:buClr>
                <a:schemeClr val="dk1"/>
              </a:buClr>
              <a:buSzPts val="2000"/>
              <a:buFont typeface="Calibri"/>
              <a:buAutoNum type="arabicPeriod"/>
            </a:pPr>
            <a:r>
              <a:rPr b="0" i="0" lang="en-US" sz="2000" u="none" cap="none" strike="noStrike">
                <a:solidFill>
                  <a:schemeClr val="dk1"/>
                </a:solidFill>
                <a:latin typeface="Trebuchet MS"/>
                <a:ea typeface="Trebuchet MS"/>
                <a:cs typeface="Trebuchet MS"/>
                <a:sym typeface="Trebuchet MS"/>
              </a:rPr>
              <a:t>Give an example of a disease that spreads through direct contact</a:t>
            </a:r>
            <a:endParaRPr/>
          </a:p>
          <a:p>
            <a:pPr indent="-457200" lvl="0" marL="457200" marR="0" rtl="0" algn="l">
              <a:lnSpc>
                <a:spcPct val="100000"/>
              </a:lnSpc>
              <a:spcBef>
                <a:spcPts val="0"/>
              </a:spcBef>
              <a:spcAft>
                <a:spcPts val="0"/>
              </a:spcAft>
              <a:buClr>
                <a:schemeClr val="dk1"/>
              </a:buClr>
              <a:buSzPts val="2000"/>
              <a:buFont typeface="Calibri"/>
              <a:buAutoNum type="arabicPeriod"/>
            </a:pPr>
            <a:r>
              <a:rPr b="0" i="0" lang="en-US" sz="2000" u="none" cap="none" strike="noStrike">
                <a:solidFill>
                  <a:schemeClr val="dk1"/>
                </a:solidFill>
                <a:latin typeface="Trebuchet MS"/>
                <a:ea typeface="Trebuchet MS"/>
                <a:cs typeface="Trebuchet MS"/>
                <a:sym typeface="Trebuchet MS"/>
              </a:rPr>
              <a:t>Why do diseases often spread </a:t>
            </a:r>
            <a:r>
              <a:rPr lang="en-US" sz="2000">
                <a:latin typeface="Trebuchet MS"/>
                <a:ea typeface="Trebuchet MS"/>
                <a:cs typeface="Trebuchet MS"/>
                <a:sym typeface="Trebuchet MS"/>
              </a:rPr>
              <a:t>quicker in cities ?</a:t>
            </a:r>
            <a:endParaRPr/>
          </a:p>
          <a:p>
            <a:pPr indent="-215900" lvl="0" marL="342900" rtl="0" algn="l">
              <a:spcBef>
                <a:spcPts val="400"/>
              </a:spcBef>
              <a:spcAft>
                <a:spcPts val="0"/>
              </a:spcAft>
              <a:buClr>
                <a:schemeClr val="dk1"/>
              </a:buClr>
              <a:buSzPts val="2000"/>
              <a:buNone/>
            </a:pPr>
            <a:r>
              <a:t/>
            </a:r>
            <a:endParaRPr sz="2000"/>
          </a:p>
        </p:txBody>
      </p:sp>
      <p:sp>
        <p:nvSpPr>
          <p:cNvPr id="138" name="Google Shape;138;p4"/>
          <p:cNvSpPr/>
          <p:nvPr/>
        </p:nvSpPr>
        <p:spPr>
          <a:xfrm>
            <a:off x="0" y="0"/>
            <a:ext cx="9144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Arial"/>
              <a:ea typeface="Arial"/>
              <a:cs typeface="Arial"/>
              <a:sym typeface="Arial"/>
            </a:endParaRPr>
          </a:p>
        </p:txBody>
      </p:sp>
      <p:pic>
        <p:nvPicPr>
          <p:cNvPr descr="Image result for virus diagram gcse" id="139" name="Google Shape;139;p4"/>
          <p:cNvPicPr preferRelativeResize="0"/>
          <p:nvPr/>
        </p:nvPicPr>
        <p:blipFill rotWithShape="1">
          <a:blip r:embed="rId3">
            <a:alphaModFix/>
          </a:blip>
          <a:srcRect b="0" l="0" r="0" t="0"/>
          <a:stretch/>
        </p:blipFill>
        <p:spPr>
          <a:xfrm>
            <a:off x="5048721" y="1610658"/>
            <a:ext cx="3638079" cy="273140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4" name="Shape 144"/>
        <p:cNvGrpSpPr/>
        <p:nvPr/>
      </p:nvGrpSpPr>
      <p:grpSpPr>
        <a:xfrm>
          <a:off x="0" y="0"/>
          <a:ext cx="0" cy="0"/>
          <a:chOff x="0" y="0"/>
          <a:chExt cx="0" cy="0"/>
        </a:xfrm>
      </p:grpSpPr>
      <p:sp>
        <p:nvSpPr>
          <p:cNvPr id="145" name="Google Shape;145;p5"/>
          <p:cNvSpPr/>
          <p:nvPr/>
        </p:nvSpPr>
        <p:spPr>
          <a:xfrm>
            <a:off x="0" y="0"/>
            <a:ext cx="9141714" cy="514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5"/>
          <p:cNvSpPr txBox="1"/>
          <p:nvPr>
            <p:ph type="title"/>
          </p:nvPr>
        </p:nvSpPr>
        <p:spPr>
          <a:xfrm>
            <a:off x="480060" y="480060"/>
            <a:ext cx="3088163" cy="267462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000"/>
              <a:buFont typeface="Calibri"/>
              <a:buNone/>
            </a:pPr>
            <a:r>
              <a:rPr lang="en-US" sz="5000"/>
              <a:t>Defenses against Pathogens</a:t>
            </a:r>
            <a:endParaRPr/>
          </a:p>
        </p:txBody>
      </p:sp>
      <p:sp>
        <p:nvSpPr>
          <p:cNvPr id="147" name="Google Shape;147;p5"/>
          <p:cNvSpPr txBox="1"/>
          <p:nvPr>
            <p:ph idx="1" type="body"/>
          </p:nvPr>
        </p:nvSpPr>
        <p:spPr>
          <a:xfrm>
            <a:off x="480060" y="3477005"/>
            <a:ext cx="3404421" cy="1596883"/>
          </a:xfrm>
          <a:prstGeom prst="rect">
            <a:avLst/>
          </a:prstGeom>
          <a:noFill/>
          <a:ln>
            <a:noFill/>
          </a:ln>
        </p:spPr>
        <p:txBody>
          <a:bodyPr anchorCtr="0" anchor="t" bIns="45700" lIns="91425" spcFirstLastPara="1" rIns="91425" wrap="square" tIns="45700">
            <a:normAutofit/>
          </a:bodyPr>
          <a:lstStyle/>
          <a:p>
            <a:pPr indent="0" lvl="0" marL="0" rtl="0" algn="l">
              <a:lnSpc>
                <a:spcPct val="70000"/>
              </a:lnSpc>
              <a:spcBef>
                <a:spcPts val="0"/>
              </a:spcBef>
              <a:spcAft>
                <a:spcPts val="0"/>
              </a:spcAft>
              <a:buClr>
                <a:schemeClr val="dk1"/>
              </a:buClr>
              <a:buSzPts val="2220"/>
              <a:buNone/>
            </a:pPr>
            <a:r>
              <a:rPr lang="en-US" sz="2220"/>
              <a:t>We have physical and chemical barriers which make up part of our 1</a:t>
            </a:r>
            <a:r>
              <a:rPr baseline="30000" lang="en-US" sz="2220"/>
              <a:t>st</a:t>
            </a:r>
            <a:r>
              <a:rPr lang="en-US" sz="2220"/>
              <a:t> line of defense. </a:t>
            </a:r>
            <a:r>
              <a:rPr b="1" lang="en-US" sz="2220"/>
              <a:t>Annotate the diagram to show these defenses.</a:t>
            </a:r>
            <a:endParaRPr/>
          </a:p>
        </p:txBody>
      </p:sp>
      <p:sp>
        <p:nvSpPr>
          <p:cNvPr id="148" name="Google Shape;148;p5"/>
          <p:cNvSpPr/>
          <p:nvPr/>
        </p:nvSpPr>
        <p:spPr>
          <a:xfrm>
            <a:off x="569734" y="3306950"/>
            <a:ext cx="3182692" cy="13716"/>
          </a:xfrm>
          <a:custGeom>
            <a:rect b="b" l="l" r="r" t="t"/>
            <a:pathLst>
              <a:path extrusionOk="0" fill="none" h="13716" w="3182692">
                <a:moveTo>
                  <a:pt x="0" y="0"/>
                </a:moveTo>
                <a:cubicBezTo>
                  <a:pt x="225870" y="33585"/>
                  <a:pt x="418138" y="17639"/>
                  <a:pt x="636538" y="0"/>
                </a:cubicBezTo>
                <a:cubicBezTo>
                  <a:pt x="865372" y="-3887"/>
                  <a:pt x="1010746" y="-18166"/>
                  <a:pt x="1273077" y="0"/>
                </a:cubicBezTo>
                <a:cubicBezTo>
                  <a:pt x="1527846" y="-24408"/>
                  <a:pt x="1703704" y="-36055"/>
                  <a:pt x="1909615" y="0"/>
                </a:cubicBezTo>
                <a:cubicBezTo>
                  <a:pt x="2119487" y="1667"/>
                  <a:pt x="2200543" y="-19343"/>
                  <a:pt x="2482500" y="0"/>
                </a:cubicBezTo>
                <a:cubicBezTo>
                  <a:pt x="2736775" y="57438"/>
                  <a:pt x="2997998" y="-48885"/>
                  <a:pt x="3182692" y="0"/>
                </a:cubicBezTo>
                <a:cubicBezTo>
                  <a:pt x="3182670" y="4238"/>
                  <a:pt x="3183054" y="9645"/>
                  <a:pt x="3182692" y="13716"/>
                </a:cubicBezTo>
                <a:cubicBezTo>
                  <a:pt x="2944477" y="11253"/>
                  <a:pt x="2868931" y="7798"/>
                  <a:pt x="2609807" y="13716"/>
                </a:cubicBezTo>
                <a:cubicBezTo>
                  <a:pt x="2341556" y="1621"/>
                  <a:pt x="2324113" y="18134"/>
                  <a:pt x="2068750" y="13716"/>
                </a:cubicBezTo>
                <a:cubicBezTo>
                  <a:pt x="1817163" y="3280"/>
                  <a:pt x="1716254" y="21407"/>
                  <a:pt x="1432211" y="13716"/>
                </a:cubicBezTo>
                <a:cubicBezTo>
                  <a:pt x="1164747" y="-32709"/>
                  <a:pt x="993140" y="23003"/>
                  <a:pt x="859327" y="13716"/>
                </a:cubicBezTo>
                <a:cubicBezTo>
                  <a:pt x="750703" y="-29546"/>
                  <a:pt x="236193" y="34159"/>
                  <a:pt x="0" y="13716"/>
                </a:cubicBezTo>
                <a:cubicBezTo>
                  <a:pt x="-950" y="8514"/>
                  <a:pt x="-119" y="3449"/>
                  <a:pt x="0" y="0"/>
                </a:cubicBezTo>
                <a:close/>
              </a:path>
              <a:path extrusionOk="0" h="13716" w="3182692">
                <a:moveTo>
                  <a:pt x="0" y="0"/>
                </a:moveTo>
                <a:cubicBezTo>
                  <a:pt x="224421" y="-39331"/>
                  <a:pt x="418777" y="11439"/>
                  <a:pt x="572885" y="0"/>
                </a:cubicBezTo>
                <a:cubicBezTo>
                  <a:pt x="750333" y="-6388"/>
                  <a:pt x="940592" y="15806"/>
                  <a:pt x="1113942" y="0"/>
                </a:cubicBezTo>
                <a:cubicBezTo>
                  <a:pt x="1322785" y="-1777"/>
                  <a:pt x="1505363" y="28230"/>
                  <a:pt x="1686827" y="0"/>
                </a:cubicBezTo>
                <a:cubicBezTo>
                  <a:pt x="1853304" y="1595"/>
                  <a:pt x="2194652" y="-1232"/>
                  <a:pt x="2323365" y="0"/>
                </a:cubicBezTo>
                <a:cubicBezTo>
                  <a:pt x="2488732" y="36406"/>
                  <a:pt x="2902093" y="-40336"/>
                  <a:pt x="3182692" y="0"/>
                </a:cubicBezTo>
                <a:cubicBezTo>
                  <a:pt x="3181911" y="5403"/>
                  <a:pt x="3181851" y="9705"/>
                  <a:pt x="3182692" y="13716"/>
                </a:cubicBezTo>
                <a:cubicBezTo>
                  <a:pt x="3012563" y="-42392"/>
                  <a:pt x="2765409" y="31046"/>
                  <a:pt x="2546154" y="13716"/>
                </a:cubicBezTo>
                <a:cubicBezTo>
                  <a:pt x="2333381" y="9342"/>
                  <a:pt x="2154438" y="5266"/>
                  <a:pt x="1845961" y="13716"/>
                </a:cubicBezTo>
                <a:cubicBezTo>
                  <a:pt x="1531509" y="29240"/>
                  <a:pt x="1456631" y="-11178"/>
                  <a:pt x="1304904" y="13716"/>
                </a:cubicBezTo>
                <a:cubicBezTo>
                  <a:pt x="1168344" y="31779"/>
                  <a:pt x="928499" y="10475"/>
                  <a:pt x="604711" y="13716"/>
                </a:cubicBezTo>
                <a:cubicBezTo>
                  <a:pt x="285438" y="33435"/>
                  <a:pt x="116029" y="-26776"/>
                  <a:pt x="0" y="13716"/>
                </a:cubicBezTo>
                <a:cubicBezTo>
                  <a:pt x="242" y="7496"/>
                  <a:pt x="776" y="5947"/>
                  <a:pt x="0" y="0"/>
                </a:cubicBezTo>
                <a:close/>
              </a:path>
              <a:path extrusionOk="0" fill="none" h="13716" w="3182692">
                <a:moveTo>
                  <a:pt x="0" y="0"/>
                </a:moveTo>
                <a:cubicBezTo>
                  <a:pt x="245832" y="29445"/>
                  <a:pt x="388924" y="-28919"/>
                  <a:pt x="636538" y="0"/>
                </a:cubicBezTo>
                <a:cubicBezTo>
                  <a:pt x="854919" y="4634"/>
                  <a:pt x="991654" y="8864"/>
                  <a:pt x="1273077" y="0"/>
                </a:cubicBezTo>
                <a:cubicBezTo>
                  <a:pt x="1566644" y="-14667"/>
                  <a:pt x="1666526" y="3717"/>
                  <a:pt x="1909615" y="0"/>
                </a:cubicBezTo>
                <a:cubicBezTo>
                  <a:pt x="2138795" y="27220"/>
                  <a:pt x="2225506" y="-13892"/>
                  <a:pt x="2482500" y="0"/>
                </a:cubicBezTo>
                <a:cubicBezTo>
                  <a:pt x="2775583" y="32183"/>
                  <a:pt x="3003218" y="-43687"/>
                  <a:pt x="3182692" y="0"/>
                </a:cubicBezTo>
                <a:cubicBezTo>
                  <a:pt x="3182796" y="3768"/>
                  <a:pt x="3182802" y="10153"/>
                  <a:pt x="3182692" y="13716"/>
                </a:cubicBezTo>
                <a:cubicBezTo>
                  <a:pt x="2959845" y="21002"/>
                  <a:pt x="2868929" y="20408"/>
                  <a:pt x="2609807" y="13716"/>
                </a:cubicBezTo>
                <a:cubicBezTo>
                  <a:pt x="2341405" y="1420"/>
                  <a:pt x="2328488" y="15864"/>
                  <a:pt x="2068750" y="13716"/>
                </a:cubicBezTo>
                <a:cubicBezTo>
                  <a:pt x="1816113" y="-2177"/>
                  <a:pt x="1699345" y="32283"/>
                  <a:pt x="1432211" y="13716"/>
                </a:cubicBezTo>
                <a:cubicBezTo>
                  <a:pt x="1148381" y="-32756"/>
                  <a:pt x="987622" y="-2169"/>
                  <a:pt x="859327" y="13716"/>
                </a:cubicBezTo>
                <a:cubicBezTo>
                  <a:pt x="743387" y="32850"/>
                  <a:pt x="194182" y="14217"/>
                  <a:pt x="0" y="13716"/>
                </a:cubicBezTo>
                <a:cubicBezTo>
                  <a:pt x="84" y="8233"/>
                  <a:pt x="-347" y="3186"/>
                  <a:pt x="0" y="0"/>
                </a:cubicBezTo>
                <a:close/>
              </a:path>
            </a:pathLst>
          </a:custGeom>
          <a:solidFill>
            <a:schemeClr val="accent2"/>
          </a:solidFill>
          <a:ln cap="rnd" cmpd="sng" w="4445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49" name="Google Shape;149;p5"/>
          <p:cNvPicPr preferRelativeResize="0"/>
          <p:nvPr/>
        </p:nvPicPr>
        <p:blipFill rotWithShape="1">
          <a:blip r:embed="rId3">
            <a:alphaModFix/>
          </a:blip>
          <a:srcRect b="0" l="0" r="0" t="0"/>
          <a:stretch/>
        </p:blipFill>
        <p:spPr>
          <a:xfrm>
            <a:off x="5864121" y="121806"/>
            <a:ext cx="2656867" cy="489988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txBox="1"/>
          <p:nvPr>
            <p:ph idx="1" type="body"/>
          </p:nvPr>
        </p:nvSpPr>
        <p:spPr>
          <a:xfrm>
            <a:off x="197427" y="121806"/>
            <a:ext cx="3659678" cy="4915707"/>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040"/>
              <a:buNone/>
            </a:pPr>
            <a:r>
              <a:rPr lang="en-US" sz="2040"/>
              <a:t>If pathogens make it past the skin and other physical barriers, our </a:t>
            </a:r>
            <a:r>
              <a:rPr b="1" lang="en-US" sz="2040"/>
              <a:t>immune system </a:t>
            </a:r>
            <a:r>
              <a:rPr lang="en-US" sz="2040"/>
              <a:t>also produces white blood cells (</a:t>
            </a:r>
            <a:r>
              <a:rPr b="1" lang="en-US" sz="2040"/>
              <a:t>leukocytes</a:t>
            </a:r>
            <a:r>
              <a:rPr lang="en-US" sz="2040"/>
              <a:t>) which are part of our </a:t>
            </a:r>
            <a:r>
              <a:rPr b="1" lang="en-US" sz="2040"/>
              <a:t>non-specific</a:t>
            </a:r>
            <a:r>
              <a:rPr lang="en-US" sz="2040"/>
              <a:t> (or ‘innate’) immune response. </a:t>
            </a:r>
            <a:r>
              <a:rPr b="1" lang="en-US" sz="2040"/>
              <a:t>Phagocytosis</a:t>
            </a:r>
            <a:r>
              <a:rPr lang="en-US" sz="2040"/>
              <a:t> happens when leukocytes ingest (“eat”) pathogens, digesting them with </a:t>
            </a:r>
            <a:r>
              <a:rPr b="1" lang="en-US" sz="2040"/>
              <a:t>enzymes </a:t>
            </a:r>
            <a:r>
              <a:rPr lang="en-US" sz="2040"/>
              <a:t>so they cannot make us ill.</a:t>
            </a:r>
            <a:endParaRPr/>
          </a:p>
          <a:p>
            <a:pPr indent="0" lvl="0" marL="0" rtl="0" algn="l">
              <a:lnSpc>
                <a:spcPct val="80000"/>
              </a:lnSpc>
              <a:spcBef>
                <a:spcPts val="1000"/>
              </a:spcBef>
              <a:spcAft>
                <a:spcPts val="0"/>
              </a:spcAft>
              <a:buClr>
                <a:schemeClr val="dk1"/>
              </a:buClr>
              <a:buSzPts val="2040"/>
              <a:buNone/>
            </a:pPr>
            <a:r>
              <a:t/>
            </a:r>
            <a:endParaRPr sz="2040"/>
          </a:p>
          <a:p>
            <a:pPr indent="0" lvl="0" marL="0" rtl="0" algn="l">
              <a:lnSpc>
                <a:spcPct val="80000"/>
              </a:lnSpc>
              <a:spcBef>
                <a:spcPts val="1000"/>
              </a:spcBef>
              <a:spcAft>
                <a:spcPts val="0"/>
              </a:spcAft>
              <a:buClr>
                <a:schemeClr val="dk1"/>
              </a:buClr>
              <a:buSzPts val="2040"/>
              <a:buNone/>
            </a:pPr>
            <a:r>
              <a:rPr lang="en-US" sz="2040"/>
              <a:t>Watch phagocytosis of MRSA by a white blood cell (in this case, a neutrophil, a type of leukocyte):</a:t>
            </a:r>
            <a:endParaRPr/>
          </a:p>
          <a:p>
            <a:pPr indent="0" lvl="0" marL="0" rtl="0" algn="l">
              <a:lnSpc>
                <a:spcPct val="80000"/>
              </a:lnSpc>
              <a:spcBef>
                <a:spcPts val="1000"/>
              </a:spcBef>
              <a:spcAft>
                <a:spcPts val="0"/>
              </a:spcAft>
              <a:buClr>
                <a:schemeClr val="dk1"/>
              </a:buClr>
              <a:buSzPts val="2040"/>
              <a:buNone/>
            </a:pPr>
            <a:r>
              <a:rPr lang="en-US" sz="2040" u="sng">
                <a:solidFill>
                  <a:schemeClr val="hlink"/>
                </a:solidFill>
                <a:hlinkClick r:id="rId3"/>
              </a:rPr>
              <a:t>https://www.youtube.com/watch?v=438EovW4tzs</a:t>
            </a:r>
            <a:r>
              <a:rPr lang="en-US" sz="2040"/>
              <a:t> </a:t>
            </a:r>
            <a:endParaRPr/>
          </a:p>
        </p:txBody>
      </p:sp>
      <p:pic>
        <p:nvPicPr>
          <p:cNvPr id="156" name="Google Shape;156;p6"/>
          <p:cNvPicPr preferRelativeResize="0"/>
          <p:nvPr/>
        </p:nvPicPr>
        <p:blipFill rotWithShape="1">
          <a:blip r:embed="rId4">
            <a:alphaModFix/>
          </a:blip>
          <a:srcRect b="0" l="0" r="0" t="0"/>
          <a:stretch/>
        </p:blipFill>
        <p:spPr>
          <a:xfrm>
            <a:off x="4000500" y="0"/>
            <a:ext cx="51435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7"/>
          <p:cNvSpPr txBox="1"/>
          <p:nvPr>
            <p:ph idx="1" type="body"/>
          </p:nvPr>
        </p:nvSpPr>
        <p:spPr>
          <a:xfrm>
            <a:off x="247303" y="98532"/>
            <a:ext cx="3404421" cy="1946398"/>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400"/>
              <a:buNone/>
            </a:pPr>
            <a:r>
              <a:rPr lang="en-US" sz="2400"/>
              <a:t>We also have other white blood cells which are part of our </a:t>
            </a:r>
            <a:r>
              <a:rPr b="1" lang="en-US" sz="2400"/>
              <a:t>specific (or ‘adaptive’) immune response </a:t>
            </a:r>
            <a:r>
              <a:rPr lang="en-US" sz="2400"/>
              <a:t>that reacts to specific pathogens.</a:t>
            </a:r>
            <a:endParaRPr b="1" sz="2400"/>
          </a:p>
        </p:txBody>
      </p:sp>
      <p:pic>
        <p:nvPicPr>
          <p:cNvPr descr="Close-up view of a lymphocyte white blood cell" id="163" name="Google Shape;163;p7"/>
          <p:cNvPicPr preferRelativeResize="0"/>
          <p:nvPr/>
        </p:nvPicPr>
        <p:blipFill rotWithShape="1">
          <a:blip r:embed="rId3">
            <a:alphaModFix/>
          </a:blip>
          <a:srcRect b="0" l="0" r="0" t="0"/>
          <a:stretch/>
        </p:blipFill>
        <p:spPr>
          <a:xfrm>
            <a:off x="5010496" y="156645"/>
            <a:ext cx="3048000" cy="1714500"/>
          </a:xfrm>
          <a:prstGeom prst="rect">
            <a:avLst/>
          </a:prstGeom>
          <a:noFill/>
          <a:ln>
            <a:noFill/>
          </a:ln>
        </p:spPr>
      </p:pic>
      <p:sp>
        <p:nvSpPr>
          <p:cNvPr id="164" name="Google Shape;164;p7"/>
          <p:cNvSpPr txBox="1"/>
          <p:nvPr/>
        </p:nvSpPr>
        <p:spPr>
          <a:xfrm>
            <a:off x="4248496" y="2388444"/>
            <a:ext cx="457200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Calibri"/>
                <a:ea typeface="Calibri"/>
                <a:cs typeface="Calibri"/>
                <a:sym typeface="Calibri"/>
              </a:rPr>
              <a:t>Lymphocytes</a:t>
            </a:r>
            <a:r>
              <a:rPr lang="en-US" sz="1800">
                <a:solidFill>
                  <a:schemeClr val="dk1"/>
                </a:solidFill>
                <a:latin typeface="Calibri"/>
                <a:ea typeface="Calibri"/>
                <a:cs typeface="Calibri"/>
                <a:sym typeface="Calibri"/>
              </a:rPr>
              <a:t> recognise proteins on the surface of pathogens called </a:t>
            </a:r>
            <a:r>
              <a:rPr b="1" lang="en-US" sz="1800">
                <a:solidFill>
                  <a:schemeClr val="dk1"/>
                </a:solidFill>
                <a:latin typeface="Calibri"/>
                <a:ea typeface="Calibri"/>
                <a:cs typeface="Calibri"/>
                <a:sym typeface="Calibri"/>
              </a:rPr>
              <a:t>antigens</a:t>
            </a:r>
            <a:r>
              <a:rPr lang="en-US" sz="1800">
                <a:solidFill>
                  <a:schemeClr val="dk1"/>
                </a:solidFill>
                <a:latin typeface="Calibri"/>
                <a:ea typeface="Calibri"/>
                <a:cs typeface="Calibri"/>
                <a:sym typeface="Calibri"/>
              </a:rPr>
              <a:t>. Lymphocytes then produce proteins called </a:t>
            </a:r>
            <a:r>
              <a:rPr b="1" lang="en-US" sz="1800">
                <a:solidFill>
                  <a:schemeClr val="dk1"/>
                </a:solidFill>
                <a:latin typeface="Calibri"/>
                <a:ea typeface="Calibri"/>
                <a:cs typeface="Calibri"/>
                <a:sym typeface="Calibri"/>
              </a:rPr>
              <a:t>antibodies</a:t>
            </a:r>
            <a:r>
              <a:rPr lang="en-US" sz="1800">
                <a:solidFill>
                  <a:schemeClr val="dk1"/>
                </a:solidFill>
                <a:latin typeface="Calibri"/>
                <a:ea typeface="Calibri"/>
                <a:cs typeface="Calibri"/>
                <a:sym typeface="Calibri"/>
              </a:rPr>
              <a:t>. This can take a few days, during which time you may feel ill. The antibodies cause pathogens to stick together and make it easier for other white blood cells (like phagocytes) to engulf them.</a:t>
            </a:r>
            <a:endParaRPr/>
          </a:p>
        </p:txBody>
      </p:sp>
      <p:pic>
        <p:nvPicPr>
          <p:cNvPr id="165" name="Google Shape;165;p7"/>
          <p:cNvPicPr preferRelativeResize="0"/>
          <p:nvPr/>
        </p:nvPicPr>
        <p:blipFill rotWithShape="1">
          <a:blip r:embed="rId4">
            <a:alphaModFix/>
          </a:blip>
          <a:srcRect b="0" l="0" r="0" t="0"/>
          <a:stretch/>
        </p:blipFill>
        <p:spPr>
          <a:xfrm>
            <a:off x="170590" y="1950505"/>
            <a:ext cx="3557846" cy="309446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8"/>
          <p:cNvSpPr txBox="1"/>
          <p:nvPr/>
        </p:nvSpPr>
        <p:spPr>
          <a:xfrm>
            <a:off x="88174" y="32600"/>
            <a:ext cx="5306100" cy="5078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a:solidFill>
                  <a:srgbClr val="231F20"/>
                </a:solidFill>
                <a:latin typeface="Arial"/>
                <a:ea typeface="Arial"/>
                <a:cs typeface="Arial"/>
                <a:sym typeface="Arial"/>
              </a:rPr>
              <a:t>Some pathogens produce </a:t>
            </a:r>
            <a:r>
              <a:rPr b="1" i="0" lang="en-US" sz="1800">
                <a:solidFill>
                  <a:srgbClr val="231F20"/>
                </a:solidFill>
                <a:latin typeface="Arial"/>
                <a:ea typeface="Arial"/>
                <a:cs typeface="Arial"/>
                <a:sym typeface="Arial"/>
              </a:rPr>
              <a:t>toxins</a:t>
            </a:r>
            <a:r>
              <a:rPr b="0" i="0" lang="en-US" sz="1800">
                <a:solidFill>
                  <a:srgbClr val="231F20"/>
                </a:solidFill>
                <a:latin typeface="Arial"/>
                <a:ea typeface="Arial"/>
                <a:cs typeface="Arial"/>
                <a:sym typeface="Arial"/>
              </a:rPr>
              <a:t> which make you feel ill. Lymphocytes can also produce </a:t>
            </a:r>
            <a:r>
              <a:rPr b="1" i="0" lang="en-US" sz="1800">
                <a:solidFill>
                  <a:srgbClr val="231F20"/>
                </a:solidFill>
                <a:latin typeface="Arial"/>
                <a:ea typeface="Arial"/>
                <a:cs typeface="Arial"/>
                <a:sym typeface="Arial"/>
              </a:rPr>
              <a:t>antitoxins</a:t>
            </a:r>
            <a:r>
              <a:rPr b="0" i="0" lang="en-US" sz="1800">
                <a:solidFill>
                  <a:srgbClr val="231F20"/>
                </a:solidFill>
                <a:latin typeface="Arial"/>
                <a:ea typeface="Arial"/>
                <a:cs typeface="Arial"/>
                <a:sym typeface="Arial"/>
              </a:rPr>
              <a:t> to neutralise these toxins. Both the antibodies and antitoxins are highly specific to the antigen on the pathogen</a:t>
            </a:r>
            <a:r>
              <a:rPr lang="en-US" sz="1800">
                <a:solidFill>
                  <a:srgbClr val="231F20"/>
                </a:solidFill>
                <a:latin typeface="Arial"/>
                <a:ea typeface="Arial"/>
                <a:cs typeface="Arial"/>
                <a:sym typeface="Arial"/>
              </a:rPr>
              <a:t> which is why they are said to be part of our ‘specific’ immune response.</a:t>
            </a:r>
            <a:endParaRPr b="0" i="0" sz="1800">
              <a:solidFill>
                <a:srgbClr val="231F20"/>
              </a:solidFill>
              <a:latin typeface="Arial"/>
              <a:ea typeface="Arial"/>
              <a:cs typeface="Arial"/>
              <a:sym typeface="Arial"/>
            </a:endParaRPr>
          </a:p>
          <a:p>
            <a:pPr indent="0" lvl="0" marL="0" marR="0" rtl="0" algn="l">
              <a:spcBef>
                <a:spcPts val="0"/>
              </a:spcBef>
              <a:spcAft>
                <a:spcPts val="0"/>
              </a:spcAft>
              <a:buNone/>
            </a:pPr>
            <a:r>
              <a:t/>
            </a:r>
            <a:endParaRPr b="0" i="0" sz="1800">
              <a:solidFill>
                <a:srgbClr val="231F20"/>
              </a:solidFill>
              <a:latin typeface="Arial"/>
              <a:ea typeface="Arial"/>
              <a:cs typeface="Arial"/>
              <a:sym typeface="Arial"/>
            </a:endParaRPr>
          </a:p>
          <a:p>
            <a:pPr indent="0" lvl="0" marL="0" marR="0" rtl="0" algn="l">
              <a:spcBef>
                <a:spcPts val="0"/>
              </a:spcBef>
              <a:spcAft>
                <a:spcPts val="0"/>
              </a:spcAft>
              <a:buNone/>
            </a:pPr>
            <a:r>
              <a:rPr b="0" i="0" lang="en-US" sz="1800">
                <a:solidFill>
                  <a:srgbClr val="231F20"/>
                </a:solidFill>
                <a:latin typeface="Arial"/>
                <a:ea typeface="Arial"/>
                <a:cs typeface="Arial"/>
                <a:sym typeface="Arial"/>
              </a:rPr>
              <a:t>Once some of the white blood cells have begun producing antibodies and antitoxins others stay ready as </a:t>
            </a:r>
            <a:r>
              <a:rPr b="1" i="0" lang="en-US" sz="1800">
                <a:solidFill>
                  <a:srgbClr val="231F20"/>
                </a:solidFill>
                <a:latin typeface="Arial"/>
                <a:ea typeface="Arial"/>
                <a:cs typeface="Arial"/>
                <a:sym typeface="Arial"/>
              </a:rPr>
              <a:t>memory cells</a:t>
            </a:r>
            <a:r>
              <a:rPr b="0" i="0" lang="en-US" sz="1800">
                <a:solidFill>
                  <a:srgbClr val="231F20"/>
                </a:solidFill>
                <a:latin typeface="Arial"/>
                <a:ea typeface="Arial"/>
                <a:cs typeface="Arial"/>
                <a:sym typeface="Arial"/>
              </a:rPr>
              <a:t>. This means they can respond quickly if they are introduced to the same pathogen again. The immune system can adapt over time and build up a ‘memory’ of past infections. This means that over time you become more resistant to pathogens. You are then said to be </a:t>
            </a:r>
            <a:r>
              <a:rPr i="0" lang="en-US" sz="1800">
                <a:solidFill>
                  <a:srgbClr val="231F20"/>
                </a:solidFill>
                <a:latin typeface="Arial"/>
                <a:ea typeface="Arial"/>
                <a:cs typeface="Arial"/>
                <a:sym typeface="Arial"/>
              </a:rPr>
              <a:t>immune</a:t>
            </a:r>
            <a:r>
              <a:rPr lang="en-US" sz="1800">
                <a:solidFill>
                  <a:srgbClr val="231F20"/>
                </a:solidFill>
                <a:latin typeface="Arial"/>
                <a:ea typeface="Arial"/>
                <a:cs typeface="Arial"/>
                <a:sym typeface="Arial"/>
              </a:rPr>
              <a:t> and have acquired </a:t>
            </a:r>
            <a:r>
              <a:rPr b="1" lang="en-US" sz="1800">
                <a:solidFill>
                  <a:srgbClr val="231F20"/>
                </a:solidFill>
                <a:latin typeface="Arial"/>
                <a:ea typeface="Arial"/>
                <a:cs typeface="Arial"/>
                <a:sym typeface="Arial"/>
              </a:rPr>
              <a:t>immunity</a:t>
            </a:r>
            <a:r>
              <a:rPr lang="en-US" sz="1800">
                <a:solidFill>
                  <a:srgbClr val="231F20"/>
                </a:solidFill>
                <a:latin typeface="Arial"/>
                <a:ea typeface="Arial"/>
                <a:cs typeface="Arial"/>
                <a:sym typeface="Arial"/>
              </a:rPr>
              <a:t> to that particular pathogen.</a:t>
            </a:r>
            <a:endParaRPr b="0" i="0" sz="1800">
              <a:solidFill>
                <a:srgbClr val="231F20"/>
              </a:solidFill>
              <a:latin typeface="Arial"/>
              <a:ea typeface="Arial"/>
              <a:cs typeface="Arial"/>
              <a:sym typeface="Arial"/>
            </a:endParaRPr>
          </a:p>
        </p:txBody>
      </p:sp>
      <p:pic>
        <p:nvPicPr>
          <p:cNvPr id="172" name="Google Shape;172;p8"/>
          <p:cNvPicPr preferRelativeResize="0"/>
          <p:nvPr/>
        </p:nvPicPr>
        <p:blipFill rotWithShape="1">
          <a:blip r:embed="rId3">
            <a:alphaModFix/>
          </a:blip>
          <a:srcRect b="0" l="0" r="0" t="0"/>
          <a:stretch/>
        </p:blipFill>
        <p:spPr>
          <a:xfrm>
            <a:off x="5394224" y="1008024"/>
            <a:ext cx="3661600" cy="2203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9"/>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Keyword</a:t>
            </a:r>
            <a:r>
              <a:rPr lang="en-US"/>
              <a:t> check!</a:t>
            </a:r>
            <a:endParaRPr/>
          </a:p>
        </p:txBody>
      </p:sp>
      <p:sp>
        <p:nvSpPr>
          <p:cNvPr id="179" name="Google Shape;179;p9"/>
          <p:cNvSpPr txBox="1"/>
          <p:nvPr>
            <p:ph idx="1" type="body"/>
          </p:nvPr>
        </p:nvSpPr>
        <p:spPr>
          <a:xfrm>
            <a:off x="457200" y="1200150"/>
            <a:ext cx="8229600" cy="3943349"/>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1760"/>
              <a:buChar char="•"/>
            </a:pPr>
            <a:r>
              <a:rPr lang="en-US" sz="1760"/>
              <a:t>Pathogens</a:t>
            </a:r>
            <a:endParaRPr/>
          </a:p>
          <a:p>
            <a:pPr indent="-342900" lvl="0" marL="342900" rtl="0" algn="l">
              <a:lnSpc>
                <a:spcPct val="80000"/>
              </a:lnSpc>
              <a:spcBef>
                <a:spcPts val="352"/>
              </a:spcBef>
              <a:spcAft>
                <a:spcPts val="0"/>
              </a:spcAft>
              <a:buClr>
                <a:schemeClr val="dk1"/>
              </a:buClr>
              <a:buSzPts val="1760"/>
              <a:buChar char="•"/>
            </a:pPr>
            <a:r>
              <a:rPr lang="en-US" sz="1760"/>
              <a:t>Leukocyte</a:t>
            </a:r>
            <a:endParaRPr/>
          </a:p>
          <a:p>
            <a:pPr indent="-342900" lvl="0" marL="342900" rtl="0" algn="l">
              <a:lnSpc>
                <a:spcPct val="80000"/>
              </a:lnSpc>
              <a:spcBef>
                <a:spcPts val="352"/>
              </a:spcBef>
              <a:spcAft>
                <a:spcPts val="0"/>
              </a:spcAft>
              <a:buClr>
                <a:schemeClr val="dk1"/>
              </a:buClr>
              <a:buSzPts val="1760"/>
              <a:buChar char="•"/>
            </a:pPr>
            <a:r>
              <a:rPr lang="en-US" sz="1760"/>
              <a:t>Phagocytosis</a:t>
            </a:r>
            <a:endParaRPr/>
          </a:p>
          <a:p>
            <a:pPr indent="-342900" lvl="0" marL="342900" rtl="0" algn="l">
              <a:lnSpc>
                <a:spcPct val="80000"/>
              </a:lnSpc>
              <a:spcBef>
                <a:spcPts val="352"/>
              </a:spcBef>
              <a:spcAft>
                <a:spcPts val="0"/>
              </a:spcAft>
              <a:buClr>
                <a:schemeClr val="dk1"/>
              </a:buClr>
              <a:buSzPts val="1760"/>
              <a:buChar char="•"/>
            </a:pPr>
            <a:r>
              <a:rPr lang="en-US" sz="1760"/>
              <a:t>Phagocyte</a:t>
            </a:r>
            <a:endParaRPr/>
          </a:p>
          <a:p>
            <a:pPr indent="-342900" lvl="0" marL="342900" rtl="0" algn="l">
              <a:lnSpc>
                <a:spcPct val="80000"/>
              </a:lnSpc>
              <a:spcBef>
                <a:spcPts val="352"/>
              </a:spcBef>
              <a:spcAft>
                <a:spcPts val="0"/>
              </a:spcAft>
              <a:buClr>
                <a:schemeClr val="dk1"/>
              </a:buClr>
              <a:buSzPts val="1760"/>
              <a:buChar char="•"/>
            </a:pPr>
            <a:r>
              <a:rPr lang="en-US" sz="1760"/>
              <a:t>Enzyme</a:t>
            </a:r>
            <a:endParaRPr/>
          </a:p>
          <a:p>
            <a:pPr indent="-342900" lvl="0" marL="342900" rtl="0" algn="l">
              <a:lnSpc>
                <a:spcPct val="80000"/>
              </a:lnSpc>
              <a:spcBef>
                <a:spcPts val="352"/>
              </a:spcBef>
              <a:spcAft>
                <a:spcPts val="0"/>
              </a:spcAft>
              <a:buClr>
                <a:schemeClr val="dk1"/>
              </a:buClr>
              <a:buSzPts val="1760"/>
              <a:buChar char="•"/>
            </a:pPr>
            <a:r>
              <a:rPr lang="en-US" sz="1760"/>
              <a:t>Lymphocyte</a:t>
            </a:r>
            <a:endParaRPr/>
          </a:p>
          <a:p>
            <a:pPr indent="-342900" lvl="0" marL="342900" rtl="0" algn="l">
              <a:lnSpc>
                <a:spcPct val="80000"/>
              </a:lnSpc>
              <a:spcBef>
                <a:spcPts val="352"/>
              </a:spcBef>
              <a:spcAft>
                <a:spcPts val="0"/>
              </a:spcAft>
              <a:buClr>
                <a:schemeClr val="dk1"/>
              </a:buClr>
              <a:buSzPts val="1760"/>
              <a:buChar char="•"/>
            </a:pPr>
            <a:r>
              <a:rPr lang="en-US" sz="1760"/>
              <a:t>Specific immune response</a:t>
            </a:r>
            <a:endParaRPr/>
          </a:p>
          <a:p>
            <a:pPr indent="-342900" lvl="0" marL="342900" rtl="0" algn="l">
              <a:lnSpc>
                <a:spcPct val="80000"/>
              </a:lnSpc>
              <a:spcBef>
                <a:spcPts val="352"/>
              </a:spcBef>
              <a:spcAft>
                <a:spcPts val="0"/>
              </a:spcAft>
              <a:buClr>
                <a:schemeClr val="dk1"/>
              </a:buClr>
              <a:buSzPts val="1760"/>
              <a:buChar char="•"/>
            </a:pPr>
            <a:r>
              <a:rPr lang="en-US" sz="1760"/>
              <a:t>Antigen</a:t>
            </a:r>
            <a:endParaRPr/>
          </a:p>
          <a:p>
            <a:pPr indent="-342900" lvl="0" marL="342900" rtl="0" algn="l">
              <a:lnSpc>
                <a:spcPct val="80000"/>
              </a:lnSpc>
              <a:spcBef>
                <a:spcPts val="352"/>
              </a:spcBef>
              <a:spcAft>
                <a:spcPts val="0"/>
              </a:spcAft>
              <a:buClr>
                <a:schemeClr val="dk1"/>
              </a:buClr>
              <a:buSzPts val="1760"/>
              <a:buChar char="•"/>
            </a:pPr>
            <a:r>
              <a:rPr lang="en-US" sz="1760"/>
              <a:t>Antibody</a:t>
            </a:r>
            <a:endParaRPr/>
          </a:p>
          <a:p>
            <a:pPr indent="-342900" lvl="0" marL="342900" rtl="0" algn="l">
              <a:lnSpc>
                <a:spcPct val="80000"/>
              </a:lnSpc>
              <a:spcBef>
                <a:spcPts val="352"/>
              </a:spcBef>
              <a:spcAft>
                <a:spcPts val="0"/>
              </a:spcAft>
              <a:buClr>
                <a:schemeClr val="dk1"/>
              </a:buClr>
              <a:buSzPts val="1760"/>
              <a:buChar char="•"/>
            </a:pPr>
            <a:r>
              <a:rPr lang="en-US" sz="1760"/>
              <a:t>Toxin</a:t>
            </a:r>
            <a:endParaRPr/>
          </a:p>
          <a:p>
            <a:pPr indent="-342900" lvl="0" marL="342900" rtl="0" algn="l">
              <a:lnSpc>
                <a:spcPct val="80000"/>
              </a:lnSpc>
              <a:spcBef>
                <a:spcPts val="352"/>
              </a:spcBef>
              <a:spcAft>
                <a:spcPts val="0"/>
              </a:spcAft>
              <a:buClr>
                <a:schemeClr val="dk1"/>
              </a:buClr>
              <a:buSzPts val="1760"/>
              <a:buChar char="•"/>
            </a:pPr>
            <a:r>
              <a:rPr lang="en-US" sz="1760"/>
              <a:t>Antitoxin</a:t>
            </a:r>
            <a:endParaRPr/>
          </a:p>
          <a:p>
            <a:pPr indent="-342900" lvl="0" marL="342900" rtl="0" algn="l">
              <a:lnSpc>
                <a:spcPct val="80000"/>
              </a:lnSpc>
              <a:spcBef>
                <a:spcPts val="352"/>
              </a:spcBef>
              <a:spcAft>
                <a:spcPts val="0"/>
              </a:spcAft>
              <a:buClr>
                <a:schemeClr val="dk1"/>
              </a:buClr>
              <a:buSzPts val="1760"/>
              <a:buChar char="•"/>
            </a:pPr>
            <a:r>
              <a:rPr lang="en-US" sz="1760"/>
              <a:t>Memory cell</a:t>
            </a:r>
            <a:endParaRPr/>
          </a:p>
          <a:p>
            <a:pPr indent="-342900" lvl="0" marL="342900" rtl="0" algn="l">
              <a:lnSpc>
                <a:spcPct val="80000"/>
              </a:lnSpc>
              <a:spcBef>
                <a:spcPts val="352"/>
              </a:spcBef>
              <a:spcAft>
                <a:spcPts val="0"/>
              </a:spcAft>
              <a:buClr>
                <a:schemeClr val="dk1"/>
              </a:buClr>
              <a:buSzPts val="1760"/>
              <a:buChar char="•"/>
            </a:pPr>
            <a:r>
              <a:rPr lang="en-US" sz="1760"/>
              <a:t>Immunity</a:t>
            </a:r>
            <a:endParaRPr/>
          </a:p>
          <a:p>
            <a:pPr indent="-231140" lvl="0" marL="342900" rtl="0" algn="l">
              <a:lnSpc>
                <a:spcPct val="80000"/>
              </a:lnSpc>
              <a:spcBef>
                <a:spcPts val="352"/>
              </a:spcBef>
              <a:spcAft>
                <a:spcPts val="0"/>
              </a:spcAft>
              <a:buClr>
                <a:schemeClr val="dk1"/>
              </a:buClr>
              <a:buSzPts val="1760"/>
              <a:buNone/>
            </a:pPr>
            <a:r>
              <a:t/>
            </a:r>
            <a:endParaRPr sz="1760"/>
          </a:p>
          <a:p>
            <a:pPr indent="-231140" lvl="0" marL="342900" rtl="0" algn="l">
              <a:lnSpc>
                <a:spcPct val="80000"/>
              </a:lnSpc>
              <a:spcBef>
                <a:spcPts val="352"/>
              </a:spcBef>
              <a:spcAft>
                <a:spcPts val="0"/>
              </a:spcAft>
              <a:buClr>
                <a:schemeClr val="dk1"/>
              </a:buClr>
              <a:buSzPts val="1760"/>
              <a:buNone/>
            </a:pPr>
            <a:r>
              <a:t/>
            </a:r>
            <a:endParaRPr sz="1760"/>
          </a:p>
          <a:p>
            <a:pPr indent="-231140" lvl="0" marL="342900" rtl="0" algn="l">
              <a:lnSpc>
                <a:spcPct val="80000"/>
              </a:lnSpc>
              <a:spcBef>
                <a:spcPts val="352"/>
              </a:spcBef>
              <a:spcAft>
                <a:spcPts val="0"/>
              </a:spcAft>
              <a:buClr>
                <a:schemeClr val="dk1"/>
              </a:buClr>
              <a:buSzPts val="1760"/>
              <a:buNone/>
            </a:pPr>
            <a:r>
              <a:t/>
            </a:r>
            <a:endParaRPr sz="176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2021-01-14T20:50:34Z</dcterms:created>
  <dc:creator>Edison Huynh</dc:creator>
</cp:coreProperties>
</file>