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 id="2147483650"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http://customooxmlschemas.google.com/">
      <go:slidesCustomData xmlns:go="http://customooxmlschemas.google.com/" r:id="rId17" roundtripDataSignature="AMtx7mh6tAhhge2nrkuhVmN7i/hC6uh4b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customschemas.google.com/relationships/presentationmetadata" Target="metadata"/><Relationship Id="rId16" Type="http://schemas.openxmlformats.org/officeDocument/2006/relationships/slide" Target="slides/slide10.xml"/><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rive.google.com/file/d/1YPWPk3C0bXGIidgGB_q4MWgGtMB0f82U/view" TargetMode="Externa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p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8" name="Google Shape;98;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6" name="Google Shape;206;p9: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7" name="Google Shape;207;p9: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7" name="Google Shape;107;p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8" name="Google Shape;108;p2: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5" name="Google Shape;115;p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GB"/>
              <a:t>Video: </a:t>
            </a:r>
            <a:r>
              <a:rPr lang="en-GB" sz="1800" u="sng">
                <a:solidFill>
                  <a:srgbClr val="0563C1"/>
                </a:solidFill>
                <a:latin typeface="Calibri"/>
                <a:ea typeface="Calibri"/>
                <a:cs typeface="Calibri"/>
                <a:sym typeface="Calibri"/>
                <a:hlinkClick r:id="rId2">
                  <a:extLst>
                    <a:ext uri="{A12FA001-AC4F-418D-AE19-62706E023703}">
                      <ahyp:hlinkClr val="tx"/>
                    </a:ext>
                  </a:extLst>
                </a:hlinkClick>
              </a:rPr>
              <a:t>https://drive.google.com/file/d/1YPWPk3C0bXGIidgGB_q4MWgGtMB0f82U/view</a:t>
            </a:r>
            <a:endParaRPr/>
          </a:p>
        </p:txBody>
      </p:sp>
      <p:sp>
        <p:nvSpPr>
          <p:cNvPr id="116" name="Google Shape;116;p3: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p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2" name="Google Shape;122;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0" name="Google Shape;130;p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1" name="Google Shape;131;p5: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2" name="Google Shape;152;p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GB"/>
              <a:t>Teacher should explain the ‘risk management’ approach taken to clinical trials – starting with tests on cell culture, animals before humans – gradually ramping up.</a:t>
            </a:r>
            <a:endParaRPr/>
          </a:p>
        </p:txBody>
      </p:sp>
      <p:sp>
        <p:nvSpPr>
          <p:cNvPr id="153" name="Google Shape;153;p6: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p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2" name="Google Shape;182;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gb9dd8e314c_0_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9" name="Google Shape;189;gb9dd8e314c_0_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GB"/>
              <a:t>Teacher to solicit answers from students before discussing what happens</a:t>
            </a:r>
            <a:endParaRPr/>
          </a:p>
        </p:txBody>
      </p:sp>
      <p:sp>
        <p:nvSpPr>
          <p:cNvPr id="190" name="Google Shape;190;gb9dd8e314c_0_0: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GB"/>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p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7" name="Google Shape;197;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13"/>
          <p:cNvSpPr txBox="1"/>
          <p:nvPr>
            <p:ph type="ctrTitle"/>
          </p:nvPr>
        </p:nvSpPr>
        <p:spPr>
          <a:xfrm>
            <a:off x="685800" y="1597819"/>
            <a:ext cx="7772400" cy="1102519"/>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13"/>
          <p:cNvSpPr txBox="1"/>
          <p:nvPr>
            <p:ph idx="1" type="subTitle"/>
          </p:nvPr>
        </p:nvSpPr>
        <p:spPr>
          <a:xfrm>
            <a:off x="1371600" y="2914650"/>
            <a:ext cx="6400800" cy="131445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chemeClr val="lt1"/>
              </a:buClr>
              <a:buSzPts val="3200"/>
              <a:buNone/>
              <a:defRPr>
                <a:solidFill>
                  <a:schemeClr val="lt1"/>
                </a:solidFill>
              </a:defRPr>
            </a:lvl1pPr>
            <a:lvl2pPr lvl="1" algn="ctr">
              <a:spcBef>
                <a:spcPts val="560"/>
              </a:spcBef>
              <a:spcAft>
                <a:spcPts val="0"/>
              </a:spcAft>
              <a:buClr>
                <a:schemeClr val="lt1"/>
              </a:buClr>
              <a:buSzPts val="2800"/>
              <a:buNone/>
              <a:defRPr>
                <a:solidFill>
                  <a:schemeClr val="lt1"/>
                </a:solidFill>
              </a:defRPr>
            </a:lvl2pPr>
            <a:lvl3pPr lvl="2" algn="ctr">
              <a:spcBef>
                <a:spcPts val="480"/>
              </a:spcBef>
              <a:spcAft>
                <a:spcPts val="0"/>
              </a:spcAft>
              <a:buClr>
                <a:schemeClr val="lt1"/>
              </a:buClr>
              <a:buSzPts val="2400"/>
              <a:buNone/>
              <a:defRPr>
                <a:solidFill>
                  <a:schemeClr val="lt1"/>
                </a:solidFill>
              </a:defRPr>
            </a:lvl3pPr>
            <a:lvl4pPr lvl="3" algn="ctr">
              <a:spcBef>
                <a:spcPts val="400"/>
              </a:spcBef>
              <a:spcAft>
                <a:spcPts val="0"/>
              </a:spcAft>
              <a:buClr>
                <a:schemeClr val="lt1"/>
              </a:buClr>
              <a:buSzPts val="2000"/>
              <a:buNone/>
              <a:defRPr>
                <a:solidFill>
                  <a:schemeClr val="lt1"/>
                </a:solidFill>
              </a:defRPr>
            </a:lvl4pPr>
            <a:lvl5pPr lvl="4" algn="ctr">
              <a:spcBef>
                <a:spcPts val="400"/>
              </a:spcBef>
              <a:spcAft>
                <a:spcPts val="0"/>
              </a:spcAft>
              <a:buClr>
                <a:schemeClr val="lt1"/>
              </a:buClr>
              <a:buSzPts val="2000"/>
              <a:buNone/>
              <a:defRPr>
                <a:solidFill>
                  <a:schemeClr val="lt1"/>
                </a:solidFill>
              </a:defRPr>
            </a:lvl5pPr>
            <a:lvl6pPr lvl="5" algn="ctr">
              <a:spcBef>
                <a:spcPts val="400"/>
              </a:spcBef>
              <a:spcAft>
                <a:spcPts val="0"/>
              </a:spcAft>
              <a:buClr>
                <a:schemeClr val="lt1"/>
              </a:buClr>
              <a:buSzPts val="2000"/>
              <a:buNone/>
              <a:defRPr>
                <a:solidFill>
                  <a:schemeClr val="lt1"/>
                </a:solidFill>
              </a:defRPr>
            </a:lvl6pPr>
            <a:lvl7pPr lvl="6" algn="ctr">
              <a:spcBef>
                <a:spcPts val="400"/>
              </a:spcBef>
              <a:spcAft>
                <a:spcPts val="0"/>
              </a:spcAft>
              <a:buClr>
                <a:schemeClr val="lt1"/>
              </a:buClr>
              <a:buSzPts val="2000"/>
              <a:buNone/>
              <a:defRPr>
                <a:solidFill>
                  <a:schemeClr val="lt1"/>
                </a:solidFill>
              </a:defRPr>
            </a:lvl7pPr>
            <a:lvl8pPr lvl="7" algn="ctr">
              <a:spcBef>
                <a:spcPts val="400"/>
              </a:spcBef>
              <a:spcAft>
                <a:spcPts val="0"/>
              </a:spcAft>
              <a:buClr>
                <a:schemeClr val="lt1"/>
              </a:buClr>
              <a:buSzPts val="2000"/>
              <a:buNone/>
              <a:defRPr>
                <a:solidFill>
                  <a:schemeClr val="lt1"/>
                </a:solidFill>
              </a:defRPr>
            </a:lvl8pPr>
            <a:lvl9pPr lvl="8" algn="ctr">
              <a:spcBef>
                <a:spcPts val="400"/>
              </a:spcBef>
              <a:spcAft>
                <a:spcPts val="0"/>
              </a:spcAft>
              <a:buClr>
                <a:schemeClr val="lt1"/>
              </a:buClr>
              <a:buSzPts val="2000"/>
              <a:buNone/>
              <a:defRPr>
                <a:solidFill>
                  <a:schemeClr val="lt1"/>
                </a:solidFill>
              </a:defRPr>
            </a:lvl9pPr>
          </a:lstStyle>
          <a:p/>
        </p:txBody>
      </p:sp>
      <p:sp>
        <p:nvSpPr>
          <p:cNvPr id="18" name="Google Shape;18;p13"/>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13"/>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13"/>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77" name="Shape 77"/>
        <p:cNvGrpSpPr/>
        <p:nvPr/>
      </p:nvGrpSpPr>
      <p:grpSpPr>
        <a:xfrm>
          <a:off x="0" y="0"/>
          <a:ext cx="0" cy="0"/>
          <a:chOff x="0" y="0"/>
          <a:chExt cx="0" cy="0"/>
        </a:xfrm>
      </p:grpSpPr>
      <p:sp>
        <p:nvSpPr>
          <p:cNvPr id="78" name="Google Shape;78;p21"/>
          <p:cNvSpPr txBox="1"/>
          <p:nvPr>
            <p:ph type="title"/>
          </p:nvPr>
        </p:nvSpPr>
        <p:spPr>
          <a:xfrm>
            <a:off x="1792288" y="3600450"/>
            <a:ext cx="5486400" cy="425054"/>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9" name="Google Shape;79;p21"/>
          <p:cNvSpPr/>
          <p:nvPr>
            <p:ph idx="2" type="pic"/>
          </p:nvPr>
        </p:nvSpPr>
        <p:spPr>
          <a:xfrm>
            <a:off x="1792288" y="459581"/>
            <a:ext cx="5486400" cy="3086100"/>
          </a:xfrm>
          <a:prstGeom prst="rect">
            <a:avLst/>
          </a:prstGeom>
          <a:noFill/>
          <a:ln>
            <a:noFill/>
          </a:ln>
        </p:spPr>
        <p:txBody>
          <a:bodyPr anchorCtr="0" anchor="t" bIns="45700" lIns="91425" spcFirstLastPara="1" rIns="91425" wrap="square" tIns="45700">
            <a:normAutofit/>
          </a:bodyPr>
          <a:lstStyle>
            <a:lvl1pPr lvl="0" marR="0" rtl="0" algn="l">
              <a:spcBef>
                <a:spcPts val="64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1pPr>
            <a:lvl2pPr lvl="1" marR="0" rtl="0" algn="l">
              <a:spcBef>
                <a:spcPts val="56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2pPr>
            <a:lvl3pPr lvl="2" marR="0" rtl="0" algn="l">
              <a:spcBef>
                <a:spcPts val="48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3pPr>
            <a:lvl4pPr lvl="3"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5pPr>
            <a:lvl6pPr lvl="5"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6pPr>
            <a:lvl7pPr lvl="6"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7pPr>
            <a:lvl8pPr lvl="7"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8pPr>
            <a:lvl9pPr lvl="8"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9pPr>
          </a:lstStyle>
          <a:p/>
        </p:txBody>
      </p:sp>
      <p:sp>
        <p:nvSpPr>
          <p:cNvPr id="80" name="Google Shape;80;p21"/>
          <p:cNvSpPr txBox="1"/>
          <p:nvPr>
            <p:ph idx="1" type="body"/>
          </p:nvPr>
        </p:nvSpPr>
        <p:spPr>
          <a:xfrm>
            <a:off x="1792288" y="4025503"/>
            <a:ext cx="5486400" cy="603647"/>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81" name="Google Shape;81;p21"/>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21"/>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21"/>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84" name="Shape 84"/>
        <p:cNvGrpSpPr/>
        <p:nvPr/>
      </p:nvGrpSpPr>
      <p:grpSpPr>
        <a:xfrm>
          <a:off x="0" y="0"/>
          <a:ext cx="0" cy="0"/>
          <a:chOff x="0" y="0"/>
          <a:chExt cx="0" cy="0"/>
        </a:xfrm>
      </p:grpSpPr>
      <p:sp>
        <p:nvSpPr>
          <p:cNvPr id="85" name="Google Shape;85;p22"/>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6" name="Google Shape;86;p22"/>
          <p:cNvSpPr txBox="1"/>
          <p:nvPr>
            <p:ph idx="1" type="body"/>
          </p:nvPr>
        </p:nvSpPr>
        <p:spPr>
          <a:xfrm rot="5400000">
            <a:off x="2874764" y="-1217413"/>
            <a:ext cx="3394472"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87" name="Google Shape;87;p22"/>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8" name="Google Shape;88;p22"/>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9" name="Google Shape;89;p22"/>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90" name="Shape 90"/>
        <p:cNvGrpSpPr/>
        <p:nvPr/>
      </p:nvGrpSpPr>
      <p:grpSpPr>
        <a:xfrm>
          <a:off x="0" y="0"/>
          <a:ext cx="0" cy="0"/>
          <a:chOff x="0" y="0"/>
          <a:chExt cx="0" cy="0"/>
        </a:xfrm>
      </p:grpSpPr>
      <p:sp>
        <p:nvSpPr>
          <p:cNvPr id="91" name="Google Shape;91;p23"/>
          <p:cNvSpPr txBox="1"/>
          <p:nvPr>
            <p:ph type="title"/>
          </p:nvPr>
        </p:nvSpPr>
        <p:spPr>
          <a:xfrm rot="5400000">
            <a:off x="5463778" y="1371601"/>
            <a:ext cx="4388644"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2" name="Google Shape;92;p23"/>
          <p:cNvSpPr txBox="1"/>
          <p:nvPr>
            <p:ph idx="1" type="body"/>
          </p:nvPr>
        </p:nvSpPr>
        <p:spPr>
          <a:xfrm rot="5400000">
            <a:off x="1272778" y="-609599"/>
            <a:ext cx="4388644"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93" name="Google Shape;93;p23"/>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4" name="Google Shape;94;p23"/>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5" name="Google Shape;95;p23"/>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27" name="Shape 27"/>
        <p:cNvGrpSpPr/>
        <p:nvPr/>
      </p:nvGrpSpPr>
      <p:grpSpPr>
        <a:xfrm>
          <a:off x="0" y="0"/>
          <a:ext cx="0" cy="0"/>
          <a:chOff x="0" y="0"/>
          <a:chExt cx="0" cy="0"/>
        </a:xfrm>
      </p:grpSpPr>
      <p:sp>
        <p:nvSpPr>
          <p:cNvPr id="28" name="Google Shape;28;p12"/>
          <p:cNvSpPr txBox="1"/>
          <p:nvPr>
            <p:ph type="ctrTitle"/>
          </p:nvPr>
        </p:nvSpPr>
        <p:spPr>
          <a:xfrm>
            <a:off x="685800" y="1597819"/>
            <a:ext cx="7772400" cy="1102519"/>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12"/>
          <p:cNvSpPr txBox="1"/>
          <p:nvPr>
            <p:ph idx="1" type="subTitle"/>
          </p:nvPr>
        </p:nvSpPr>
        <p:spPr>
          <a:xfrm>
            <a:off x="1371600" y="2914650"/>
            <a:ext cx="6400800" cy="131445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30" name="Google Shape;30;p12"/>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12"/>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12"/>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33" name="Shape 33"/>
        <p:cNvGrpSpPr/>
        <p:nvPr/>
      </p:nvGrpSpPr>
      <p:grpSpPr>
        <a:xfrm>
          <a:off x="0" y="0"/>
          <a:ext cx="0" cy="0"/>
          <a:chOff x="0" y="0"/>
          <a:chExt cx="0" cy="0"/>
        </a:xfrm>
      </p:grpSpPr>
      <p:sp>
        <p:nvSpPr>
          <p:cNvPr id="34" name="Google Shape;34;p14"/>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14"/>
          <p:cNvSpPr txBox="1"/>
          <p:nvPr>
            <p:ph idx="1" type="body"/>
          </p:nvPr>
        </p:nvSpPr>
        <p:spPr>
          <a:xfrm>
            <a:off x="457200" y="1200151"/>
            <a:ext cx="8229600" cy="3394472"/>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36" name="Google Shape;36;p14"/>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7" name="Google Shape;37;p14"/>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14"/>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9" name="Shape 39"/>
        <p:cNvGrpSpPr/>
        <p:nvPr/>
      </p:nvGrpSpPr>
      <p:grpSpPr>
        <a:xfrm>
          <a:off x="0" y="0"/>
          <a:ext cx="0" cy="0"/>
          <a:chOff x="0" y="0"/>
          <a:chExt cx="0" cy="0"/>
        </a:xfrm>
      </p:grpSpPr>
      <p:sp>
        <p:nvSpPr>
          <p:cNvPr id="40" name="Google Shape;40;p15"/>
          <p:cNvSpPr txBox="1"/>
          <p:nvPr>
            <p:ph type="title"/>
          </p:nvPr>
        </p:nvSpPr>
        <p:spPr>
          <a:xfrm>
            <a:off x="722313" y="3305176"/>
            <a:ext cx="7772400" cy="1021556"/>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1" name="Google Shape;41;p15"/>
          <p:cNvSpPr txBox="1"/>
          <p:nvPr>
            <p:ph idx="1" type="body"/>
          </p:nvPr>
        </p:nvSpPr>
        <p:spPr>
          <a:xfrm>
            <a:off x="722313" y="2180035"/>
            <a:ext cx="7772400" cy="1125140"/>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42" name="Google Shape;42;p15"/>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15"/>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4" name="Google Shape;44;p15"/>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45" name="Shape 45"/>
        <p:cNvGrpSpPr/>
        <p:nvPr/>
      </p:nvGrpSpPr>
      <p:grpSpPr>
        <a:xfrm>
          <a:off x="0" y="0"/>
          <a:ext cx="0" cy="0"/>
          <a:chOff x="0" y="0"/>
          <a:chExt cx="0" cy="0"/>
        </a:xfrm>
      </p:grpSpPr>
      <p:sp>
        <p:nvSpPr>
          <p:cNvPr id="46" name="Google Shape;46;p16"/>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7" name="Google Shape;47;p16"/>
          <p:cNvSpPr txBox="1"/>
          <p:nvPr>
            <p:ph idx="1" type="body"/>
          </p:nvPr>
        </p:nvSpPr>
        <p:spPr>
          <a:xfrm>
            <a:off x="457200" y="1200151"/>
            <a:ext cx="4038600" cy="3394472"/>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48" name="Google Shape;48;p16"/>
          <p:cNvSpPr txBox="1"/>
          <p:nvPr>
            <p:ph idx="2" type="body"/>
          </p:nvPr>
        </p:nvSpPr>
        <p:spPr>
          <a:xfrm>
            <a:off x="4648200" y="1200151"/>
            <a:ext cx="4038600" cy="3394472"/>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49" name="Google Shape;49;p16"/>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0" name="Google Shape;50;p16"/>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1" name="Google Shape;51;p16"/>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52" name="Shape 52"/>
        <p:cNvGrpSpPr/>
        <p:nvPr/>
      </p:nvGrpSpPr>
      <p:grpSpPr>
        <a:xfrm>
          <a:off x="0" y="0"/>
          <a:ext cx="0" cy="0"/>
          <a:chOff x="0" y="0"/>
          <a:chExt cx="0" cy="0"/>
        </a:xfrm>
      </p:grpSpPr>
      <p:sp>
        <p:nvSpPr>
          <p:cNvPr id="53" name="Google Shape;53;p17"/>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4" name="Google Shape;54;p17"/>
          <p:cNvSpPr txBox="1"/>
          <p:nvPr>
            <p:ph idx="1" type="body"/>
          </p:nvPr>
        </p:nvSpPr>
        <p:spPr>
          <a:xfrm>
            <a:off x="457200" y="1151335"/>
            <a:ext cx="4040188" cy="47982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55" name="Google Shape;55;p17"/>
          <p:cNvSpPr txBox="1"/>
          <p:nvPr>
            <p:ph idx="2" type="body"/>
          </p:nvPr>
        </p:nvSpPr>
        <p:spPr>
          <a:xfrm>
            <a:off x="457200" y="1631156"/>
            <a:ext cx="4040188" cy="2963466"/>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56" name="Google Shape;56;p17"/>
          <p:cNvSpPr txBox="1"/>
          <p:nvPr>
            <p:ph idx="3" type="body"/>
          </p:nvPr>
        </p:nvSpPr>
        <p:spPr>
          <a:xfrm>
            <a:off x="4645026" y="1151335"/>
            <a:ext cx="4041775" cy="47982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57" name="Google Shape;57;p17"/>
          <p:cNvSpPr txBox="1"/>
          <p:nvPr>
            <p:ph idx="4" type="body"/>
          </p:nvPr>
        </p:nvSpPr>
        <p:spPr>
          <a:xfrm>
            <a:off x="4645026" y="1631156"/>
            <a:ext cx="4041775" cy="2963466"/>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58" name="Google Shape;58;p17"/>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17"/>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17"/>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61" name="Shape 61"/>
        <p:cNvGrpSpPr/>
        <p:nvPr/>
      </p:nvGrpSpPr>
      <p:grpSpPr>
        <a:xfrm>
          <a:off x="0" y="0"/>
          <a:ext cx="0" cy="0"/>
          <a:chOff x="0" y="0"/>
          <a:chExt cx="0" cy="0"/>
        </a:xfrm>
      </p:grpSpPr>
      <p:sp>
        <p:nvSpPr>
          <p:cNvPr id="62" name="Google Shape;62;p18"/>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18"/>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18"/>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5" name="Google Shape;65;p18"/>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6" name="Shape 66"/>
        <p:cNvGrpSpPr/>
        <p:nvPr/>
      </p:nvGrpSpPr>
      <p:grpSpPr>
        <a:xfrm>
          <a:off x="0" y="0"/>
          <a:ext cx="0" cy="0"/>
          <a:chOff x="0" y="0"/>
          <a:chExt cx="0" cy="0"/>
        </a:xfrm>
      </p:grpSpPr>
      <p:sp>
        <p:nvSpPr>
          <p:cNvPr id="67" name="Google Shape;67;p19"/>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8" name="Google Shape;68;p19"/>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9" name="Google Shape;69;p19"/>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70" name="Shape 70"/>
        <p:cNvGrpSpPr/>
        <p:nvPr/>
      </p:nvGrpSpPr>
      <p:grpSpPr>
        <a:xfrm>
          <a:off x="0" y="0"/>
          <a:ext cx="0" cy="0"/>
          <a:chOff x="0" y="0"/>
          <a:chExt cx="0" cy="0"/>
        </a:xfrm>
      </p:grpSpPr>
      <p:sp>
        <p:nvSpPr>
          <p:cNvPr id="71" name="Google Shape;71;p20"/>
          <p:cNvSpPr txBox="1"/>
          <p:nvPr>
            <p:ph type="title"/>
          </p:nvPr>
        </p:nvSpPr>
        <p:spPr>
          <a:xfrm>
            <a:off x="457201" y="204787"/>
            <a:ext cx="3008313" cy="8715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2" name="Google Shape;72;p20"/>
          <p:cNvSpPr txBox="1"/>
          <p:nvPr>
            <p:ph idx="1" type="body"/>
          </p:nvPr>
        </p:nvSpPr>
        <p:spPr>
          <a:xfrm>
            <a:off x="3575050" y="204788"/>
            <a:ext cx="5111750" cy="4389835"/>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73" name="Google Shape;73;p20"/>
          <p:cNvSpPr txBox="1"/>
          <p:nvPr>
            <p:ph idx="2" type="body"/>
          </p:nvPr>
        </p:nvSpPr>
        <p:spPr>
          <a:xfrm>
            <a:off x="457201" y="1076326"/>
            <a:ext cx="3008313" cy="3518297"/>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74" name="Google Shape;74;p20"/>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5" name="Google Shape;75;p20"/>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20"/>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solidFill>
                <a:srgbClr val="88A44E"/>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slideLayout" Target="../slideLayouts/slideLayout3.xml"/><Relationship Id="rId3" Type="http://schemas.openxmlformats.org/officeDocument/2006/relationships/slideLayout" Target="../slideLayouts/slideLayout4.xml"/><Relationship Id="rId4" Type="http://schemas.openxmlformats.org/officeDocument/2006/relationships/slideLayout" Target="../slideLayouts/slideLayout5.xml"/><Relationship Id="rId11" Type="http://schemas.openxmlformats.org/officeDocument/2006/relationships/slideLayout" Target="../slideLayouts/slideLayout12.xml"/><Relationship Id="rId10" Type="http://schemas.openxmlformats.org/officeDocument/2006/relationships/slideLayout" Target="../slideLayouts/slideLayout11.xml"/><Relationship Id="rId12" Type="http://schemas.openxmlformats.org/officeDocument/2006/relationships/theme" Target="../theme/theme3.xml"/><Relationship Id="rId9" Type="http://schemas.openxmlformats.org/officeDocument/2006/relationships/slideLayout" Target="../slideLayouts/slideLayout10.xml"/><Relationship Id="rId5" Type="http://schemas.openxmlformats.org/officeDocument/2006/relationships/slideLayout" Target="../slideLayouts/slideLayout6.xml"/><Relationship Id="rId6" Type="http://schemas.openxmlformats.org/officeDocument/2006/relationships/slideLayout" Target="../slideLayouts/slideLayout7.xml"/><Relationship Id="rId7" Type="http://schemas.openxmlformats.org/officeDocument/2006/relationships/slideLayout" Target="../slideLayouts/slideLayout8.xml"/><Relationship Id="rId8"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9" name="Shape 9"/>
        <p:cNvGrpSpPr/>
        <p:nvPr/>
      </p:nvGrpSpPr>
      <p:grpSpPr>
        <a:xfrm>
          <a:off x="0" y="0"/>
          <a:ext cx="0" cy="0"/>
          <a:chOff x="0" y="0"/>
          <a:chExt cx="0" cy="0"/>
        </a:xfrm>
      </p:grpSpPr>
      <p:sp>
        <p:nvSpPr>
          <p:cNvPr id="10" name="Google Shape;10;p11"/>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lt1"/>
              </a:buClr>
              <a:buSzPts val="4400"/>
              <a:buFont typeface="Calibri"/>
              <a:buNone/>
              <a:defRPr b="0" i="0" sz="4400" u="none" cap="none" strike="noStrike">
                <a:solidFill>
                  <a:schemeClr val="lt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1"/>
          <p:cNvSpPr txBox="1"/>
          <p:nvPr>
            <p:ph idx="1" type="body"/>
          </p:nvPr>
        </p:nvSpPr>
        <p:spPr>
          <a:xfrm>
            <a:off x="457200" y="1200151"/>
            <a:ext cx="8229600" cy="3394472"/>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lt1"/>
              </a:buClr>
              <a:buSzPts val="3200"/>
              <a:buFont typeface="Arial"/>
              <a:buChar char="•"/>
              <a:defRPr b="0" i="0" sz="3200" u="none" cap="none" strike="noStrike">
                <a:solidFill>
                  <a:schemeClr val="lt1"/>
                </a:solidFill>
                <a:latin typeface="Calibri"/>
                <a:ea typeface="Calibri"/>
                <a:cs typeface="Calibri"/>
                <a:sym typeface="Calibri"/>
              </a:defRPr>
            </a:lvl1pPr>
            <a:lvl2pPr indent="-406400" lvl="1" marL="914400" marR="0" rtl="0" algn="l">
              <a:spcBef>
                <a:spcPts val="560"/>
              </a:spcBef>
              <a:spcAft>
                <a:spcPts val="0"/>
              </a:spcAft>
              <a:buClr>
                <a:schemeClr val="lt1"/>
              </a:buClr>
              <a:buSzPts val="2800"/>
              <a:buFont typeface="Arial"/>
              <a:buChar char="–"/>
              <a:defRPr b="0" i="0" sz="2800" u="none" cap="none" strike="noStrike">
                <a:solidFill>
                  <a:schemeClr val="lt1"/>
                </a:solidFill>
                <a:latin typeface="Calibri"/>
                <a:ea typeface="Calibri"/>
                <a:cs typeface="Calibri"/>
                <a:sym typeface="Calibri"/>
              </a:defRPr>
            </a:lvl2pPr>
            <a:lvl3pPr indent="-381000" lvl="2" marL="1371600" marR="0" rtl="0" algn="l">
              <a:spcBef>
                <a:spcPts val="480"/>
              </a:spcBef>
              <a:spcAft>
                <a:spcPts val="0"/>
              </a:spcAft>
              <a:buClr>
                <a:schemeClr val="lt1"/>
              </a:buClr>
              <a:buSzPts val="2400"/>
              <a:buFont typeface="Arial"/>
              <a:buChar char="•"/>
              <a:defRPr b="0" i="0" sz="2400" u="none" cap="none" strike="noStrike">
                <a:solidFill>
                  <a:schemeClr val="lt1"/>
                </a:solidFill>
                <a:latin typeface="Calibri"/>
                <a:ea typeface="Calibri"/>
                <a:cs typeface="Calibri"/>
                <a:sym typeface="Calibri"/>
              </a:defRPr>
            </a:lvl3pPr>
            <a:lvl4pPr indent="-355600" lvl="3" marL="1828800" marR="0" rtl="0" algn="l">
              <a:spcBef>
                <a:spcPts val="400"/>
              </a:spcBef>
              <a:spcAft>
                <a:spcPts val="0"/>
              </a:spcAft>
              <a:buClr>
                <a:schemeClr val="lt1"/>
              </a:buClr>
              <a:buSzPts val="2000"/>
              <a:buFont typeface="Arial"/>
              <a:buChar char="–"/>
              <a:defRPr b="0" i="0" sz="2000" u="none" cap="none" strike="noStrike">
                <a:solidFill>
                  <a:schemeClr val="lt1"/>
                </a:solidFill>
                <a:latin typeface="Calibri"/>
                <a:ea typeface="Calibri"/>
                <a:cs typeface="Calibri"/>
                <a:sym typeface="Calibri"/>
              </a:defRPr>
            </a:lvl4pPr>
            <a:lvl5pPr indent="-355600" lvl="4" marL="2286000" marR="0" rtl="0" algn="l">
              <a:spcBef>
                <a:spcPts val="400"/>
              </a:spcBef>
              <a:spcAft>
                <a:spcPts val="0"/>
              </a:spcAft>
              <a:buClr>
                <a:schemeClr val="lt1"/>
              </a:buClr>
              <a:buSzPts val="2000"/>
              <a:buFont typeface="Arial"/>
              <a:buChar char="»"/>
              <a:defRPr b="0" i="0" sz="2000" u="none" cap="none" strike="noStrike">
                <a:solidFill>
                  <a:schemeClr val="lt1"/>
                </a:solidFill>
                <a:latin typeface="Calibri"/>
                <a:ea typeface="Calibri"/>
                <a:cs typeface="Calibri"/>
                <a:sym typeface="Calibri"/>
              </a:defRPr>
            </a:lvl5pPr>
            <a:lvl6pPr indent="-355600" lvl="5" marL="2743200" marR="0" rtl="0" algn="l">
              <a:spcBef>
                <a:spcPts val="400"/>
              </a:spcBef>
              <a:spcAft>
                <a:spcPts val="0"/>
              </a:spcAft>
              <a:buClr>
                <a:schemeClr val="lt1"/>
              </a:buClr>
              <a:buSzPts val="2000"/>
              <a:buFont typeface="Arial"/>
              <a:buChar char="•"/>
              <a:defRPr b="0" i="0" sz="2000" u="none" cap="none" strike="noStrike">
                <a:solidFill>
                  <a:schemeClr val="lt1"/>
                </a:solidFill>
                <a:latin typeface="Calibri"/>
                <a:ea typeface="Calibri"/>
                <a:cs typeface="Calibri"/>
                <a:sym typeface="Calibri"/>
              </a:defRPr>
            </a:lvl6pPr>
            <a:lvl7pPr indent="-355600" lvl="6" marL="3200400" marR="0" rtl="0" algn="l">
              <a:spcBef>
                <a:spcPts val="400"/>
              </a:spcBef>
              <a:spcAft>
                <a:spcPts val="0"/>
              </a:spcAft>
              <a:buClr>
                <a:schemeClr val="lt1"/>
              </a:buClr>
              <a:buSzPts val="2000"/>
              <a:buFont typeface="Arial"/>
              <a:buChar char="•"/>
              <a:defRPr b="0" i="0" sz="2000" u="none" cap="none" strike="noStrike">
                <a:solidFill>
                  <a:schemeClr val="lt1"/>
                </a:solidFill>
                <a:latin typeface="Calibri"/>
                <a:ea typeface="Calibri"/>
                <a:cs typeface="Calibri"/>
                <a:sym typeface="Calibri"/>
              </a:defRPr>
            </a:lvl7pPr>
            <a:lvl8pPr indent="-355600" lvl="7" marL="3657600" marR="0" rtl="0" algn="l">
              <a:spcBef>
                <a:spcPts val="400"/>
              </a:spcBef>
              <a:spcAft>
                <a:spcPts val="0"/>
              </a:spcAft>
              <a:buClr>
                <a:schemeClr val="lt1"/>
              </a:buClr>
              <a:buSzPts val="2000"/>
              <a:buFont typeface="Arial"/>
              <a:buChar char="•"/>
              <a:defRPr b="0" i="0" sz="2000" u="none" cap="none" strike="noStrike">
                <a:solidFill>
                  <a:schemeClr val="lt1"/>
                </a:solidFill>
                <a:latin typeface="Calibri"/>
                <a:ea typeface="Calibri"/>
                <a:cs typeface="Calibri"/>
                <a:sym typeface="Calibri"/>
              </a:defRPr>
            </a:lvl8pPr>
            <a:lvl9pPr indent="-355600" lvl="8" marL="4114800" marR="0" rtl="0" algn="l">
              <a:spcBef>
                <a:spcPts val="400"/>
              </a:spcBef>
              <a:spcAft>
                <a:spcPts val="0"/>
              </a:spcAft>
              <a:buClr>
                <a:schemeClr val="lt1"/>
              </a:buClr>
              <a:buSzPts val="2000"/>
              <a:buFont typeface="Arial"/>
              <a:buChar char="•"/>
              <a:defRPr b="0" i="0" sz="2000" u="none" cap="none" strike="noStrike">
                <a:solidFill>
                  <a:schemeClr val="lt1"/>
                </a:solidFill>
                <a:latin typeface="Calibri"/>
                <a:ea typeface="Calibri"/>
                <a:cs typeface="Calibri"/>
                <a:sym typeface="Calibri"/>
              </a:defRPr>
            </a:lvl9pPr>
          </a:lstStyle>
          <a:p/>
        </p:txBody>
      </p:sp>
      <p:sp>
        <p:nvSpPr>
          <p:cNvPr id="12" name="Google Shape;12;p11"/>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lt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9pPr>
          </a:lstStyle>
          <a:p/>
        </p:txBody>
      </p:sp>
      <p:sp>
        <p:nvSpPr>
          <p:cNvPr id="13" name="Google Shape;13;p11"/>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chemeClr val="lt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9pPr>
          </a:lstStyle>
          <a:p/>
        </p:txBody>
      </p:sp>
      <p:sp>
        <p:nvSpPr>
          <p:cNvPr id="14" name="Google Shape;14;p11"/>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chemeClr val="lt1"/>
                </a:solidFill>
                <a:latin typeface="Calibri"/>
                <a:ea typeface="Calibri"/>
                <a:cs typeface="Calibri"/>
                <a:sym typeface="Calibri"/>
              </a:defRPr>
            </a:lvl1pPr>
            <a:lvl2pPr indent="0" lvl="1" marL="0" marR="0" rtl="0" algn="r">
              <a:spcBef>
                <a:spcPts val="0"/>
              </a:spcBef>
              <a:buNone/>
              <a:defRPr b="0" i="0" sz="1200" u="none" cap="none" strike="noStrike">
                <a:solidFill>
                  <a:schemeClr val="lt1"/>
                </a:solidFill>
                <a:latin typeface="Calibri"/>
                <a:ea typeface="Calibri"/>
                <a:cs typeface="Calibri"/>
                <a:sym typeface="Calibri"/>
              </a:defRPr>
            </a:lvl2pPr>
            <a:lvl3pPr indent="0" lvl="2" marL="0" marR="0" rtl="0" algn="r">
              <a:spcBef>
                <a:spcPts val="0"/>
              </a:spcBef>
              <a:buNone/>
              <a:defRPr b="0" i="0" sz="1200" u="none" cap="none" strike="noStrike">
                <a:solidFill>
                  <a:schemeClr val="lt1"/>
                </a:solidFill>
                <a:latin typeface="Calibri"/>
                <a:ea typeface="Calibri"/>
                <a:cs typeface="Calibri"/>
                <a:sym typeface="Calibri"/>
              </a:defRPr>
            </a:lvl3pPr>
            <a:lvl4pPr indent="0" lvl="3" marL="0" marR="0" rtl="0" algn="r">
              <a:spcBef>
                <a:spcPts val="0"/>
              </a:spcBef>
              <a:buNone/>
              <a:defRPr b="0" i="0" sz="1200" u="none" cap="none" strike="noStrike">
                <a:solidFill>
                  <a:schemeClr val="lt1"/>
                </a:solidFill>
                <a:latin typeface="Calibri"/>
                <a:ea typeface="Calibri"/>
                <a:cs typeface="Calibri"/>
                <a:sym typeface="Calibri"/>
              </a:defRPr>
            </a:lvl4pPr>
            <a:lvl5pPr indent="0" lvl="4" marL="0" marR="0" rtl="0" algn="r">
              <a:spcBef>
                <a:spcPts val="0"/>
              </a:spcBef>
              <a:buNone/>
              <a:defRPr b="0" i="0" sz="1200" u="none" cap="none" strike="noStrike">
                <a:solidFill>
                  <a:schemeClr val="lt1"/>
                </a:solidFill>
                <a:latin typeface="Calibri"/>
                <a:ea typeface="Calibri"/>
                <a:cs typeface="Calibri"/>
                <a:sym typeface="Calibri"/>
              </a:defRPr>
            </a:lvl5pPr>
            <a:lvl6pPr indent="0" lvl="5" marL="0" marR="0" rtl="0" algn="r">
              <a:spcBef>
                <a:spcPts val="0"/>
              </a:spcBef>
              <a:buNone/>
              <a:defRPr b="0" i="0" sz="1200" u="none" cap="none" strike="noStrike">
                <a:solidFill>
                  <a:schemeClr val="lt1"/>
                </a:solidFill>
                <a:latin typeface="Calibri"/>
                <a:ea typeface="Calibri"/>
                <a:cs typeface="Calibri"/>
                <a:sym typeface="Calibri"/>
              </a:defRPr>
            </a:lvl6pPr>
            <a:lvl7pPr indent="0" lvl="6" marL="0" marR="0" rtl="0" algn="r">
              <a:spcBef>
                <a:spcPts val="0"/>
              </a:spcBef>
              <a:buNone/>
              <a:defRPr b="0" i="0" sz="1200" u="none" cap="none" strike="noStrike">
                <a:solidFill>
                  <a:schemeClr val="lt1"/>
                </a:solidFill>
                <a:latin typeface="Calibri"/>
                <a:ea typeface="Calibri"/>
                <a:cs typeface="Calibri"/>
                <a:sym typeface="Calibri"/>
              </a:defRPr>
            </a:lvl7pPr>
            <a:lvl8pPr indent="0" lvl="7" marL="0" marR="0" rtl="0" algn="r">
              <a:spcBef>
                <a:spcPts val="0"/>
              </a:spcBef>
              <a:buNone/>
              <a:defRPr b="0" i="0" sz="1200" u="none" cap="none" strike="noStrike">
                <a:solidFill>
                  <a:schemeClr val="lt1"/>
                </a:solidFill>
                <a:latin typeface="Calibri"/>
                <a:ea typeface="Calibri"/>
                <a:cs typeface="Calibri"/>
                <a:sym typeface="Calibri"/>
              </a:defRPr>
            </a:lvl8pPr>
            <a:lvl9pPr indent="0" lvl="8" marL="0" marR="0" rtl="0" algn="r">
              <a:spcBef>
                <a:spcPts val="0"/>
              </a:spcBef>
              <a:buNone/>
              <a:defRPr b="0" i="0" sz="1200" u="none" cap="none" strike="noStrike">
                <a:solidFill>
                  <a:schemeClr val="lt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9"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1" name="Shape 21"/>
        <p:cNvGrpSpPr/>
        <p:nvPr/>
      </p:nvGrpSpPr>
      <p:grpSpPr>
        <a:xfrm>
          <a:off x="0" y="0"/>
          <a:ext cx="0" cy="0"/>
          <a:chOff x="0" y="0"/>
          <a:chExt cx="0" cy="0"/>
        </a:xfrm>
      </p:grpSpPr>
      <p:sp>
        <p:nvSpPr>
          <p:cNvPr id="22" name="Google Shape;22;p10"/>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3" name="Google Shape;23;p10"/>
          <p:cNvSpPr txBox="1"/>
          <p:nvPr>
            <p:ph idx="1" type="body"/>
          </p:nvPr>
        </p:nvSpPr>
        <p:spPr>
          <a:xfrm>
            <a:off x="457200" y="1200151"/>
            <a:ext cx="8229600" cy="3394472"/>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24" name="Google Shape;24;p10"/>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25" name="Google Shape;25;p10"/>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26" name="Google Shape;26;p10"/>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 Id="rId4" Type="http://schemas.openxmlformats.org/officeDocument/2006/relationships/image" Target="../media/image1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8.png"/><Relationship Id="rId4" Type="http://schemas.openxmlformats.org/officeDocument/2006/relationships/image" Target="../media/image5.png"/><Relationship Id="rId10" Type="http://schemas.openxmlformats.org/officeDocument/2006/relationships/image" Target="../media/image3.png"/><Relationship Id="rId9" Type="http://schemas.openxmlformats.org/officeDocument/2006/relationships/image" Target="../media/image7.png"/><Relationship Id="rId5" Type="http://schemas.openxmlformats.org/officeDocument/2006/relationships/image" Target="../media/image6.png"/><Relationship Id="rId6" Type="http://schemas.openxmlformats.org/officeDocument/2006/relationships/image" Target="../media/image9.png"/><Relationship Id="rId7" Type="http://schemas.openxmlformats.org/officeDocument/2006/relationships/image" Target="../media/image10.png"/><Relationship Id="rId8"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5.png"/><Relationship Id="rId4" Type="http://schemas.openxmlformats.org/officeDocument/2006/relationships/image" Target="../media/image6.png"/><Relationship Id="rId10" Type="http://schemas.openxmlformats.org/officeDocument/2006/relationships/image" Target="../media/image7.png"/><Relationship Id="rId9" Type="http://schemas.openxmlformats.org/officeDocument/2006/relationships/image" Target="../media/image8.png"/><Relationship Id="rId5" Type="http://schemas.openxmlformats.org/officeDocument/2006/relationships/image" Target="../media/image2.png"/><Relationship Id="rId6" Type="http://schemas.openxmlformats.org/officeDocument/2006/relationships/image" Target="../media/image9.png"/><Relationship Id="rId7" Type="http://schemas.openxmlformats.org/officeDocument/2006/relationships/image" Target="../media/image3.png"/><Relationship Id="rId8"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hyperlink" Target="https://www.youtube.com/watch?v=rrFA3lZAAuo"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4.jpg"/><Relationship Id="rId4" Type="http://schemas.openxmlformats.org/officeDocument/2006/relationships/hyperlink" Target="https://www.nature.com/articles/d41586-020-03626-1"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14141"/>
        </a:solidFill>
      </p:bgPr>
    </p:bg>
    <p:spTree>
      <p:nvGrpSpPr>
        <p:cNvPr id="99" name="Shape 99"/>
        <p:cNvGrpSpPr/>
        <p:nvPr/>
      </p:nvGrpSpPr>
      <p:grpSpPr>
        <a:xfrm>
          <a:off x="0" y="0"/>
          <a:ext cx="0" cy="0"/>
          <a:chOff x="0" y="0"/>
          <a:chExt cx="0" cy="0"/>
        </a:xfrm>
      </p:grpSpPr>
      <p:sp>
        <p:nvSpPr>
          <p:cNvPr id="100" name="Google Shape;100;p1"/>
          <p:cNvSpPr txBox="1"/>
          <p:nvPr>
            <p:ph type="ctrTitle"/>
          </p:nvPr>
        </p:nvSpPr>
        <p:spPr>
          <a:xfrm>
            <a:off x="5598460" y="1337969"/>
            <a:ext cx="3065480" cy="2166835"/>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lt1"/>
              </a:buClr>
              <a:buSzPts val="3150"/>
              <a:buFont typeface="Calibri"/>
              <a:buNone/>
            </a:pPr>
            <a:r>
              <a:rPr lang="en-GB" sz="3150"/>
              <a:t>Lesson 5:</a:t>
            </a:r>
            <a:br>
              <a:rPr lang="en-GB" sz="3150"/>
            </a:br>
            <a:r>
              <a:rPr lang="en-GB" sz="3150"/>
              <a:t> </a:t>
            </a:r>
            <a:br>
              <a:rPr lang="en-GB" sz="3150"/>
            </a:br>
            <a:r>
              <a:rPr lang="en-GB" sz="3150"/>
              <a:t>“How do we ensure vaccines are safe and effective?”</a:t>
            </a:r>
            <a:br>
              <a:rPr lang="en-GB" sz="3150"/>
            </a:br>
            <a:endParaRPr sz="3150"/>
          </a:p>
        </p:txBody>
      </p:sp>
      <p:sp>
        <p:nvSpPr>
          <p:cNvPr id="101" name="Google Shape;101;p1"/>
          <p:cNvSpPr txBox="1"/>
          <p:nvPr>
            <p:ph idx="1" type="subTitle"/>
          </p:nvPr>
        </p:nvSpPr>
        <p:spPr>
          <a:xfrm>
            <a:off x="5598459" y="3563169"/>
            <a:ext cx="3065478" cy="860898"/>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lt1"/>
              </a:buClr>
              <a:buSzPts val="2000"/>
              <a:buNone/>
            </a:pPr>
            <a:r>
              <a:rPr lang="en-GB" sz="2000"/>
              <a:t>UNIT: </a:t>
            </a:r>
            <a:r>
              <a:rPr lang="en-GB" sz="2000"/>
              <a:t>COVID</a:t>
            </a:r>
            <a:r>
              <a:rPr lang="en-GB" sz="2000"/>
              <a:t>-19 Unit</a:t>
            </a:r>
            <a:endParaRPr sz="2000"/>
          </a:p>
        </p:txBody>
      </p:sp>
      <p:sp>
        <p:nvSpPr>
          <p:cNvPr id="102" name="Google Shape;102;p1"/>
          <p:cNvSpPr/>
          <p:nvPr/>
        </p:nvSpPr>
        <p:spPr>
          <a:xfrm rot="10800000">
            <a:off x="0" y="0"/>
            <a:ext cx="5391039" cy="5143500"/>
          </a:xfrm>
          <a:custGeom>
            <a:rect b="b" l="l" r="r" t="t"/>
            <a:pathLst>
              <a:path extrusionOk="0" h="6858000" w="7188051">
                <a:moveTo>
                  <a:pt x="7188051" y="6858000"/>
                </a:moveTo>
                <a:lnTo>
                  <a:pt x="108694" y="6858000"/>
                </a:lnTo>
                <a:lnTo>
                  <a:pt x="79127" y="6681235"/>
                </a:lnTo>
                <a:cubicBezTo>
                  <a:pt x="26981" y="6316967"/>
                  <a:pt x="0" y="5944579"/>
                  <a:pt x="0" y="5565888"/>
                </a:cubicBezTo>
                <a:cubicBezTo>
                  <a:pt x="0" y="3459953"/>
                  <a:pt x="834428" y="1548908"/>
                  <a:pt x="2190696" y="145339"/>
                </a:cubicBezTo>
                <a:lnTo>
                  <a:pt x="2339431" y="0"/>
                </a:lnTo>
                <a:lnTo>
                  <a:pt x="7188051" y="0"/>
                </a:lnTo>
                <a:close/>
              </a:path>
            </a:pathLst>
          </a:custGeom>
          <a:solidFill>
            <a:schemeClr val="lt1">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descr="What do you call the disease caused by the novel coronavirus? Covid-19" id="103" name="Google Shape;103;p1"/>
          <p:cNvPicPr preferRelativeResize="0"/>
          <p:nvPr/>
        </p:nvPicPr>
        <p:blipFill rotWithShape="1">
          <a:blip r:embed="rId3">
            <a:alphaModFix/>
          </a:blip>
          <a:srcRect b="2422" l="0" r="-3" t="0"/>
          <a:stretch/>
        </p:blipFill>
        <p:spPr>
          <a:xfrm>
            <a:off x="20" y="10"/>
            <a:ext cx="5271352" cy="5143490"/>
          </a:xfrm>
          <a:custGeom>
            <a:rect b="b" l="l" r="r" t="t"/>
            <a:pathLst>
              <a:path extrusionOk="0" h="6858000" w="7028495">
                <a:moveTo>
                  <a:pt x="0" y="0"/>
                </a:moveTo>
                <a:lnTo>
                  <a:pt x="6915668" y="0"/>
                </a:lnTo>
                <a:lnTo>
                  <a:pt x="6952411" y="219663"/>
                </a:lnTo>
                <a:cubicBezTo>
                  <a:pt x="7002551" y="569921"/>
                  <a:pt x="7028495" y="927986"/>
                  <a:pt x="7028495" y="1292112"/>
                </a:cubicBezTo>
                <a:cubicBezTo>
                  <a:pt x="7028495" y="3343346"/>
                  <a:pt x="6205186" y="5202289"/>
                  <a:pt x="4870994" y="6556512"/>
                </a:cubicBezTo>
                <a:lnTo>
                  <a:pt x="4556185" y="6858000"/>
                </a:lnTo>
                <a:lnTo>
                  <a:pt x="0" y="6858000"/>
                </a:lnTo>
                <a:close/>
              </a:path>
            </a:pathLst>
          </a:custGeom>
          <a:noFill/>
          <a:ln>
            <a:noFill/>
          </a:ln>
        </p:spPr>
      </p:pic>
      <p:pic>
        <p:nvPicPr>
          <p:cNvPr id="104" name="Google Shape;104;p1"/>
          <p:cNvPicPr preferRelativeResize="0"/>
          <p:nvPr/>
        </p:nvPicPr>
        <p:blipFill>
          <a:blip r:embed="rId4">
            <a:alphaModFix/>
          </a:blip>
          <a:stretch>
            <a:fillRect/>
          </a:stretch>
        </p:blipFill>
        <p:spPr>
          <a:xfrm>
            <a:off x="5829402" y="4027875"/>
            <a:ext cx="1807650" cy="44572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08" name="Shape 208"/>
        <p:cNvGrpSpPr/>
        <p:nvPr/>
      </p:nvGrpSpPr>
      <p:grpSpPr>
        <a:xfrm>
          <a:off x="0" y="0"/>
          <a:ext cx="0" cy="0"/>
          <a:chOff x="0" y="0"/>
          <a:chExt cx="0" cy="0"/>
        </a:xfrm>
      </p:grpSpPr>
      <p:sp>
        <p:nvSpPr>
          <p:cNvPr id="209" name="Google Shape;209;p9"/>
          <p:cNvSpPr txBox="1"/>
          <p:nvPr/>
        </p:nvSpPr>
        <p:spPr>
          <a:xfrm>
            <a:off x="360759" y="2814636"/>
            <a:ext cx="2468166" cy="1839516"/>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chemeClr val="dk1"/>
              </a:buClr>
              <a:buSzPts val="2700"/>
              <a:buFont typeface="Calibri"/>
              <a:buNone/>
            </a:pPr>
            <a:r>
              <a:rPr lang="en-GB" sz="2700">
                <a:solidFill>
                  <a:schemeClr val="dk1"/>
                </a:solidFill>
                <a:latin typeface="Calibri"/>
                <a:ea typeface="Calibri"/>
                <a:cs typeface="Calibri"/>
                <a:sym typeface="Calibri"/>
              </a:rPr>
              <a:t>Working together</a:t>
            </a:r>
            <a:endParaRPr/>
          </a:p>
        </p:txBody>
      </p:sp>
      <p:pic>
        <p:nvPicPr>
          <p:cNvPr descr="Upon Further Reflection: Exit Tickets - Teach Like a Champion" id="210" name="Google Shape;210;p9"/>
          <p:cNvPicPr preferRelativeResize="0"/>
          <p:nvPr/>
        </p:nvPicPr>
        <p:blipFill rotWithShape="1">
          <a:blip r:embed="rId3">
            <a:alphaModFix/>
          </a:blip>
          <a:srcRect b="28607" l="0" r="0" t="20242"/>
          <a:stretch/>
        </p:blipFill>
        <p:spPr>
          <a:xfrm>
            <a:off x="20" y="10"/>
            <a:ext cx="9143980" cy="2782949"/>
          </a:xfrm>
          <a:custGeom>
            <a:rect b="b" l="l" r="r" t="t"/>
            <a:pathLst>
              <a:path extrusionOk="0" h="3692092" w="12192000">
                <a:moveTo>
                  <a:pt x="0" y="0"/>
                </a:moveTo>
                <a:lnTo>
                  <a:pt x="12192000" y="0"/>
                </a:lnTo>
                <a:lnTo>
                  <a:pt x="12192000" y="3504824"/>
                </a:lnTo>
                <a:lnTo>
                  <a:pt x="12024691" y="3517794"/>
                </a:lnTo>
                <a:cubicBezTo>
                  <a:pt x="8077523" y="3783195"/>
                  <a:pt x="4094678" y="3026959"/>
                  <a:pt x="160485" y="3663863"/>
                </a:cubicBezTo>
                <a:lnTo>
                  <a:pt x="0" y="3692092"/>
                </a:lnTo>
                <a:close/>
              </a:path>
            </a:pathLst>
          </a:custGeom>
          <a:noFill/>
          <a:ln>
            <a:noFill/>
          </a:ln>
        </p:spPr>
      </p:pic>
      <p:sp>
        <p:nvSpPr>
          <p:cNvPr id="211" name="Google Shape;211;p9"/>
          <p:cNvSpPr/>
          <p:nvPr/>
        </p:nvSpPr>
        <p:spPr>
          <a:xfrm>
            <a:off x="2090057" y="2814637"/>
            <a:ext cx="6691989" cy="2162999"/>
          </a:xfrm>
          <a:prstGeom prst="roundRect">
            <a:avLst>
              <a:gd fmla="val 16667" name="adj"/>
            </a:avLst>
          </a:prstGeom>
          <a:gradFill>
            <a:gsLst>
              <a:gs pos="0">
                <a:srgbClr val="3E7FCD"/>
              </a:gs>
              <a:gs pos="100000">
                <a:srgbClr val="96C0FF"/>
              </a:gs>
            </a:gsLst>
            <a:lin ang="16200000" scaled="0"/>
          </a:gradFill>
          <a:ln cap="flat" cmpd="sng" w="9525">
            <a:solidFill>
              <a:srgbClr val="4A7DBA"/>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rmAutofit/>
          </a:bodyPr>
          <a:lstStyle/>
          <a:p>
            <a:pPr indent="0" lvl="0" marL="0" marR="0" rtl="0" algn="l">
              <a:lnSpc>
                <a:spcPct val="80000"/>
              </a:lnSpc>
              <a:spcBef>
                <a:spcPts val="0"/>
              </a:spcBef>
              <a:spcAft>
                <a:spcPts val="0"/>
              </a:spcAft>
              <a:buNone/>
            </a:pPr>
            <a:r>
              <a:rPr b="1" lang="en-GB" sz="2400" u="sng">
                <a:solidFill>
                  <a:schemeClr val="dk1"/>
                </a:solidFill>
                <a:latin typeface="Calibri"/>
                <a:ea typeface="Calibri"/>
                <a:cs typeface="Calibri"/>
                <a:sym typeface="Calibri"/>
              </a:rPr>
              <a:t>SCENARIO</a:t>
            </a:r>
            <a:endParaRPr b="1" sz="2400" u="sng">
              <a:solidFill>
                <a:schemeClr val="dk1"/>
              </a:solidFill>
              <a:latin typeface="Calibri"/>
              <a:ea typeface="Calibri"/>
              <a:cs typeface="Calibri"/>
              <a:sym typeface="Calibri"/>
            </a:endParaRPr>
          </a:p>
          <a:p>
            <a:pPr indent="0" lvl="0" marL="0" marR="0" rtl="0" algn="l">
              <a:lnSpc>
                <a:spcPct val="80000"/>
              </a:lnSpc>
              <a:spcBef>
                <a:spcPts val="600"/>
              </a:spcBef>
              <a:spcAft>
                <a:spcPts val="0"/>
              </a:spcAft>
              <a:buNone/>
            </a:pPr>
            <a:r>
              <a:rPr lang="en-GB" sz="2400">
                <a:solidFill>
                  <a:schemeClr val="dk1"/>
                </a:solidFill>
                <a:latin typeface="Calibri"/>
                <a:ea typeface="Calibri"/>
                <a:cs typeface="Calibri"/>
                <a:sym typeface="Calibri"/>
              </a:rPr>
              <a:t>James’s aunty Sarah works as a medical researcher involved in developing new medicines and new vaccines. Sarah is currently designing clinical trials for the new </a:t>
            </a:r>
            <a:r>
              <a:rPr lang="en-GB" sz="2400">
                <a:solidFill>
                  <a:schemeClr val="dk1"/>
                </a:solidFill>
                <a:latin typeface="Calibri"/>
                <a:ea typeface="Calibri"/>
                <a:cs typeface="Calibri"/>
                <a:sym typeface="Calibri"/>
              </a:rPr>
              <a:t>COVID</a:t>
            </a:r>
            <a:r>
              <a:rPr lang="en-GB" sz="2400">
                <a:solidFill>
                  <a:schemeClr val="dk1"/>
                </a:solidFill>
                <a:latin typeface="Calibri"/>
                <a:ea typeface="Calibri"/>
                <a:cs typeface="Calibri"/>
                <a:sym typeface="Calibri"/>
              </a:rPr>
              <a:t>-19 vaccine – what criteria should she be using to develop a new vaccine?</a:t>
            </a:r>
            <a:endParaRPr sz="2400">
              <a:solidFill>
                <a:schemeClr val="dk1"/>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2"/>
          <p:cNvSpPr txBox="1"/>
          <p:nvPr/>
        </p:nvSpPr>
        <p:spPr>
          <a:xfrm>
            <a:off x="202277" y="49876"/>
            <a:ext cx="8229600" cy="880082"/>
          </a:xfrm>
          <a:prstGeom prst="rect">
            <a:avLst/>
          </a:prstGeom>
          <a:noFill/>
          <a:ln>
            <a:noFill/>
          </a:ln>
        </p:spPr>
        <p:txBody>
          <a:bodyPr anchorCtr="0" anchor="ctr" bIns="45700" lIns="91425" spcFirstLastPara="1" rIns="91425" wrap="square" tIns="45700">
            <a:normAutofit/>
          </a:bodyPr>
          <a:lstStyle/>
          <a:p>
            <a:pPr indent="0" lvl="0" marL="0" marR="0" rtl="0" algn="l">
              <a:spcBef>
                <a:spcPts val="0"/>
              </a:spcBef>
              <a:spcAft>
                <a:spcPts val="0"/>
              </a:spcAft>
              <a:buClr>
                <a:schemeClr val="dk1"/>
              </a:buClr>
              <a:buSzPts val="4400"/>
              <a:buFont typeface="Arial"/>
              <a:buNone/>
            </a:pPr>
            <a:r>
              <a:rPr b="0" i="0" lang="en-GB" sz="4400" u="none" cap="none" strike="noStrike">
                <a:solidFill>
                  <a:schemeClr val="dk1"/>
                </a:solidFill>
                <a:latin typeface="Arial"/>
                <a:ea typeface="Arial"/>
                <a:cs typeface="Arial"/>
                <a:sym typeface="Arial"/>
              </a:rPr>
              <a:t>Learning Outcomes</a:t>
            </a:r>
            <a:endParaRPr/>
          </a:p>
        </p:txBody>
      </p:sp>
      <p:sp>
        <p:nvSpPr>
          <p:cNvPr id="111" name="Google Shape;111;p2"/>
          <p:cNvSpPr txBox="1"/>
          <p:nvPr/>
        </p:nvSpPr>
        <p:spPr>
          <a:xfrm>
            <a:off x="77585" y="1078398"/>
            <a:ext cx="9066415" cy="1404337"/>
          </a:xfrm>
          <a:prstGeom prst="rect">
            <a:avLst/>
          </a:prstGeom>
          <a:noFill/>
          <a:ln>
            <a:noFill/>
          </a:ln>
        </p:spPr>
        <p:txBody>
          <a:bodyPr anchorCtr="0" anchor="t" bIns="45700" lIns="91425" spcFirstLastPara="1" rIns="91425" wrap="square" tIns="45700">
            <a:normAutofit/>
          </a:bodyPr>
          <a:lstStyle/>
          <a:p>
            <a:pPr indent="-514350" lvl="0" marL="514350" marR="0" rtl="0" algn="l">
              <a:lnSpc>
                <a:spcPct val="80000"/>
              </a:lnSpc>
              <a:spcBef>
                <a:spcPts val="0"/>
              </a:spcBef>
              <a:spcAft>
                <a:spcPts val="0"/>
              </a:spcAft>
              <a:buClr>
                <a:schemeClr val="dk1"/>
              </a:buClr>
              <a:buSzPts val="2480"/>
              <a:buFont typeface="Arial"/>
              <a:buAutoNum type="arabicPeriod"/>
            </a:pPr>
            <a:r>
              <a:rPr b="0" i="0" lang="en-GB" sz="2480" u="none" cap="none" strike="noStrike">
                <a:solidFill>
                  <a:schemeClr val="dk1"/>
                </a:solidFill>
                <a:latin typeface="Calibri"/>
                <a:ea typeface="Calibri"/>
                <a:cs typeface="Calibri"/>
                <a:sym typeface="Calibri"/>
              </a:rPr>
              <a:t>Recogni</a:t>
            </a:r>
            <a:r>
              <a:rPr lang="en-GB" sz="2480">
                <a:solidFill>
                  <a:schemeClr val="dk1"/>
                </a:solidFill>
                <a:latin typeface="Calibri"/>
                <a:ea typeface="Calibri"/>
                <a:cs typeface="Calibri"/>
                <a:sym typeface="Calibri"/>
              </a:rPr>
              <a:t>z</a:t>
            </a:r>
            <a:r>
              <a:rPr b="0" i="0" lang="en-GB" sz="2480" u="none" cap="none" strike="noStrike">
                <a:solidFill>
                  <a:schemeClr val="dk1"/>
                </a:solidFill>
                <a:latin typeface="Calibri"/>
                <a:ea typeface="Calibri"/>
                <a:cs typeface="Calibri"/>
                <a:sym typeface="Calibri"/>
              </a:rPr>
              <a:t>e the importance of clinical trials in developing vaccines </a:t>
            </a:r>
            <a:endParaRPr/>
          </a:p>
          <a:p>
            <a:pPr indent="-514350" lvl="0" marL="514350" marR="0" rtl="0" algn="l">
              <a:lnSpc>
                <a:spcPct val="80000"/>
              </a:lnSpc>
              <a:spcBef>
                <a:spcPts val="496"/>
              </a:spcBef>
              <a:spcAft>
                <a:spcPts val="0"/>
              </a:spcAft>
              <a:buClr>
                <a:schemeClr val="dk1"/>
              </a:buClr>
              <a:buSzPts val="2480"/>
              <a:buFont typeface="Arial"/>
              <a:buAutoNum type="arabicPeriod"/>
            </a:pPr>
            <a:r>
              <a:rPr b="0" i="0" lang="en-GB" sz="2480" u="none" cap="none" strike="noStrike">
                <a:solidFill>
                  <a:schemeClr val="dk1"/>
                </a:solidFill>
                <a:latin typeface="Calibri"/>
                <a:ea typeface="Calibri"/>
                <a:cs typeface="Calibri"/>
                <a:sym typeface="Calibri"/>
              </a:rPr>
              <a:t>Describe the different stages of clinical trials</a:t>
            </a:r>
            <a:endParaRPr/>
          </a:p>
          <a:p>
            <a:pPr indent="-514350" lvl="0" marL="514350" marR="0" rtl="0" algn="l">
              <a:lnSpc>
                <a:spcPct val="80000"/>
              </a:lnSpc>
              <a:spcBef>
                <a:spcPts val="496"/>
              </a:spcBef>
              <a:spcAft>
                <a:spcPts val="0"/>
              </a:spcAft>
              <a:buClr>
                <a:schemeClr val="dk1"/>
              </a:buClr>
              <a:buSzPts val="2480"/>
              <a:buFont typeface="Arial"/>
              <a:buAutoNum type="arabicPeriod"/>
            </a:pPr>
            <a:r>
              <a:rPr b="0" i="0" lang="en-GB" sz="2480" u="none" cap="none" strike="noStrike">
                <a:solidFill>
                  <a:schemeClr val="dk1"/>
                </a:solidFill>
                <a:latin typeface="Calibri"/>
                <a:ea typeface="Calibri"/>
                <a:cs typeface="Calibri"/>
                <a:sym typeface="Calibri"/>
              </a:rPr>
              <a:t>Explain why placebos are used in clinical trials.</a:t>
            </a:r>
            <a:endParaRPr b="0" i="0" sz="1860" u="none" cap="none" strike="noStrike">
              <a:solidFill>
                <a:schemeClr val="dk1"/>
              </a:solidFill>
              <a:latin typeface="Arial"/>
              <a:ea typeface="Arial"/>
              <a:cs typeface="Arial"/>
              <a:sym typeface="Arial"/>
            </a:endParaRPr>
          </a:p>
        </p:txBody>
      </p:sp>
      <p:sp>
        <p:nvSpPr>
          <p:cNvPr id="112" name="Google Shape;112;p2"/>
          <p:cNvSpPr/>
          <p:nvPr/>
        </p:nvSpPr>
        <p:spPr>
          <a:xfrm>
            <a:off x="457200" y="2660767"/>
            <a:ext cx="8229600" cy="2047384"/>
          </a:xfrm>
          <a:prstGeom prst="roundRect">
            <a:avLst>
              <a:gd fmla="val 16667" name="adj"/>
            </a:avLst>
          </a:prstGeom>
          <a:gradFill>
            <a:gsLst>
              <a:gs pos="0">
                <a:srgbClr val="3E7FCD"/>
              </a:gs>
              <a:gs pos="100000">
                <a:srgbClr val="96C0FF"/>
              </a:gs>
            </a:gsLst>
            <a:lin ang="16200000" scaled="0"/>
          </a:gradFill>
          <a:ln cap="flat" cmpd="sng" w="9525">
            <a:solidFill>
              <a:srgbClr val="4A7DBA"/>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rPr b="1" i="0" lang="en-GB" sz="1800" u="sng" cap="none" strike="noStrike">
                <a:solidFill>
                  <a:schemeClr val="lt1"/>
                </a:solidFill>
                <a:latin typeface="Calibri"/>
                <a:ea typeface="Calibri"/>
                <a:cs typeface="Calibri"/>
                <a:sym typeface="Calibri"/>
              </a:rPr>
              <a:t>SCENARIO</a:t>
            </a:r>
            <a:endParaRPr/>
          </a:p>
          <a:p>
            <a:pPr indent="0" lvl="0" marL="0" marR="0" rtl="0" algn="just">
              <a:spcBef>
                <a:spcPts val="0"/>
              </a:spcBef>
              <a:spcAft>
                <a:spcPts val="0"/>
              </a:spcAft>
              <a:buNone/>
            </a:pPr>
            <a:r>
              <a:rPr lang="en-GB" sz="1800">
                <a:solidFill>
                  <a:schemeClr val="lt1"/>
                </a:solidFill>
                <a:latin typeface="Calibri"/>
                <a:ea typeface="Calibri"/>
                <a:cs typeface="Calibri"/>
                <a:sym typeface="Calibri"/>
              </a:rPr>
              <a:t>James’s aunty Sarah works as a medical researcher involved in developing new medicines and new vaccines. Sarah is currently designing clinical trials for the new </a:t>
            </a:r>
            <a:r>
              <a:rPr lang="en-GB" sz="1800">
                <a:solidFill>
                  <a:schemeClr val="lt1"/>
                </a:solidFill>
                <a:latin typeface="Calibri"/>
                <a:ea typeface="Calibri"/>
                <a:cs typeface="Calibri"/>
                <a:sym typeface="Calibri"/>
              </a:rPr>
              <a:t>COVID</a:t>
            </a:r>
            <a:r>
              <a:rPr lang="en-GB" sz="1800">
                <a:solidFill>
                  <a:schemeClr val="lt1"/>
                </a:solidFill>
                <a:latin typeface="Calibri"/>
                <a:ea typeface="Calibri"/>
                <a:cs typeface="Calibri"/>
                <a:sym typeface="Calibri"/>
              </a:rPr>
              <a:t>-19 vaccine – what criteria should she be using to develop a new vaccine?</a:t>
            </a:r>
            <a:endParaRPr sz="1800">
              <a:solidFill>
                <a:schemeClr val="lt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1">
                                            <p:txEl>
                                              <p:pRg end="0" st="0"/>
                                            </p:txEl>
                                          </p:spTgt>
                                        </p:tgtEl>
                                        <p:attrNameLst>
                                          <p:attrName>style.visibility</p:attrName>
                                        </p:attrNameLst>
                                      </p:cBhvr>
                                      <p:to>
                                        <p:strVal val="visible"/>
                                      </p:to>
                                    </p:set>
                                    <p:animEffect filter="fade" transition="in">
                                      <p:cBhvr>
                                        <p:cTn dur="500"/>
                                        <p:tgtEl>
                                          <p:spTgt spid="11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1">
                                            <p:txEl>
                                              <p:pRg end="1" st="1"/>
                                            </p:txEl>
                                          </p:spTgt>
                                        </p:tgtEl>
                                        <p:attrNameLst>
                                          <p:attrName>style.visibility</p:attrName>
                                        </p:attrNameLst>
                                      </p:cBhvr>
                                      <p:to>
                                        <p:strVal val="visible"/>
                                      </p:to>
                                    </p:set>
                                    <p:animEffect filter="fade" transition="in">
                                      <p:cBhvr>
                                        <p:cTn dur="500"/>
                                        <p:tgtEl>
                                          <p:spTgt spid="11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1">
                                            <p:txEl>
                                              <p:pRg end="2" st="2"/>
                                            </p:txEl>
                                          </p:spTgt>
                                        </p:tgtEl>
                                        <p:attrNameLst>
                                          <p:attrName>style.visibility</p:attrName>
                                        </p:attrNameLst>
                                      </p:cBhvr>
                                      <p:to>
                                        <p:strVal val="visible"/>
                                      </p:to>
                                    </p:set>
                                    <p:animEffect filter="fade" transition="in">
                                      <p:cBhvr>
                                        <p:cTn dur="500"/>
                                        <p:tgtEl>
                                          <p:spTgt spid="111">
                                            <p:txEl>
                                              <p:pRg end="2" st="2"/>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3"/>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GB" u="sng"/>
              <a:t>Clinical Trials</a:t>
            </a:r>
            <a:endParaRPr u="sng"/>
          </a:p>
        </p:txBody>
      </p:sp>
      <p:sp>
        <p:nvSpPr>
          <p:cNvPr id="119" name="Google Shape;119;p3"/>
          <p:cNvSpPr txBox="1"/>
          <p:nvPr>
            <p:ph idx="1" type="body"/>
          </p:nvPr>
        </p:nvSpPr>
        <p:spPr>
          <a:xfrm>
            <a:off x="457200" y="1200151"/>
            <a:ext cx="8229600" cy="3394472"/>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3200"/>
              <a:buChar char="•"/>
            </a:pPr>
            <a:r>
              <a:rPr lang="en-GB"/>
              <a:t>Clinical trials = standard procedures to design new drugs and vaccines and ensure their </a:t>
            </a:r>
            <a:r>
              <a:rPr b="1" lang="en-GB"/>
              <a:t>safety</a:t>
            </a:r>
            <a:r>
              <a:rPr lang="en-GB"/>
              <a:t> and </a:t>
            </a:r>
            <a:r>
              <a:rPr b="1" lang="en-GB"/>
              <a:t>effectiveness</a:t>
            </a:r>
            <a:r>
              <a:rPr lang="en-GB"/>
              <a:t>.</a:t>
            </a:r>
            <a:endParaRPr/>
          </a:p>
          <a:p>
            <a:pPr indent="-342900" lvl="0" marL="342900" rtl="0" algn="l">
              <a:spcBef>
                <a:spcPts val="640"/>
              </a:spcBef>
              <a:spcAft>
                <a:spcPts val="0"/>
              </a:spcAft>
              <a:buClr>
                <a:schemeClr val="dk1"/>
              </a:buClr>
              <a:buSzPts val="3200"/>
              <a:buChar char="•"/>
            </a:pPr>
            <a:r>
              <a:rPr lang="en-GB"/>
              <a:t>Watch the following video (first two minutes) – who are the four main stakeholder groups involved in clinical trials?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23" name="Shape 123"/>
        <p:cNvGrpSpPr/>
        <p:nvPr/>
      </p:nvGrpSpPr>
      <p:grpSpPr>
        <a:xfrm>
          <a:off x="0" y="0"/>
          <a:ext cx="0" cy="0"/>
          <a:chOff x="0" y="0"/>
          <a:chExt cx="0" cy="0"/>
        </a:xfrm>
      </p:grpSpPr>
      <p:sp>
        <p:nvSpPr>
          <p:cNvPr id="124" name="Google Shape;124;p4"/>
          <p:cNvSpPr/>
          <p:nvPr/>
        </p:nvSpPr>
        <p:spPr>
          <a:xfrm>
            <a:off x="411479" y="260603"/>
            <a:ext cx="8325612" cy="1351026"/>
          </a:xfrm>
          <a:prstGeom prst="rect">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5" name="Google Shape;125;p4"/>
          <p:cNvSpPr txBox="1"/>
          <p:nvPr>
            <p:ph type="title"/>
          </p:nvPr>
        </p:nvSpPr>
        <p:spPr>
          <a:xfrm>
            <a:off x="628650" y="438912"/>
            <a:ext cx="7886700" cy="994172"/>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lt1"/>
              </a:buClr>
              <a:buSzPts val="4100"/>
              <a:buFont typeface="Calibri"/>
              <a:buNone/>
            </a:pPr>
            <a:r>
              <a:rPr lang="en-GB" sz="4100">
                <a:solidFill>
                  <a:schemeClr val="lt1"/>
                </a:solidFill>
              </a:rPr>
              <a:t>NEWSFLASH. NEW DISEASE FOUND!</a:t>
            </a:r>
            <a:endParaRPr sz="4100">
              <a:solidFill>
                <a:schemeClr val="lt1"/>
              </a:solidFill>
            </a:endParaRPr>
          </a:p>
        </p:txBody>
      </p:sp>
      <p:pic>
        <p:nvPicPr>
          <p:cNvPr id="126" name="Google Shape;126;p4"/>
          <p:cNvPicPr preferRelativeResize="0"/>
          <p:nvPr/>
        </p:nvPicPr>
        <p:blipFill rotWithShape="1">
          <a:blip r:embed="rId3">
            <a:alphaModFix/>
          </a:blip>
          <a:srcRect b="2" l="6584" r="8652" t="0"/>
          <a:stretch/>
        </p:blipFill>
        <p:spPr>
          <a:xfrm>
            <a:off x="630936" y="1887582"/>
            <a:ext cx="4677156" cy="2745139"/>
          </a:xfrm>
          <a:prstGeom prst="rect">
            <a:avLst/>
          </a:prstGeom>
          <a:noFill/>
          <a:ln>
            <a:noFill/>
          </a:ln>
        </p:spPr>
      </p:pic>
      <p:sp>
        <p:nvSpPr>
          <p:cNvPr id="127" name="Google Shape;127;p4"/>
          <p:cNvSpPr txBox="1"/>
          <p:nvPr>
            <p:ph idx="1" type="body"/>
          </p:nvPr>
        </p:nvSpPr>
        <p:spPr>
          <a:xfrm>
            <a:off x="5660136" y="1887582"/>
            <a:ext cx="2852928" cy="2745139"/>
          </a:xfrm>
          <a:prstGeom prst="rect">
            <a:avLst/>
          </a:prstGeom>
          <a:noFill/>
          <a:ln>
            <a:noFill/>
          </a:ln>
        </p:spPr>
        <p:txBody>
          <a:bodyPr anchorCtr="0" anchor="ctr" bIns="45700" lIns="91425" spcFirstLastPara="1" rIns="91425" wrap="square" tIns="45700">
            <a:normAutofit/>
          </a:bodyPr>
          <a:lstStyle/>
          <a:p>
            <a:pPr indent="-342900" lvl="0" marL="342900" rtl="0" algn="l">
              <a:lnSpc>
                <a:spcPct val="90000"/>
              </a:lnSpc>
              <a:spcBef>
                <a:spcPts val="0"/>
              </a:spcBef>
              <a:spcAft>
                <a:spcPts val="0"/>
              </a:spcAft>
              <a:buClr>
                <a:schemeClr val="dk1"/>
              </a:buClr>
              <a:buSzPts val="1400"/>
              <a:buChar char="•"/>
            </a:pPr>
            <a:r>
              <a:rPr lang="en-GB" sz="1400"/>
              <a:t>You are a scientist working at a clinical research </a:t>
            </a:r>
            <a:r>
              <a:rPr lang="en-GB" sz="1400"/>
              <a:t>organization</a:t>
            </a:r>
            <a:r>
              <a:rPr lang="en-GB" sz="1400"/>
              <a:t>.</a:t>
            </a:r>
            <a:endParaRPr/>
          </a:p>
          <a:p>
            <a:pPr indent="-342900" lvl="0" marL="342900" rtl="0" algn="l">
              <a:lnSpc>
                <a:spcPct val="90000"/>
              </a:lnSpc>
              <a:spcBef>
                <a:spcPts val="280"/>
              </a:spcBef>
              <a:spcAft>
                <a:spcPts val="0"/>
              </a:spcAft>
              <a:buClr>
                <a:schemeClr val="dk1"/>
              </a:buClr>
              <a:buSzPts val="1400"/>
              <a:buChar char="•"/>
            </a:pPr>
            <a:r>
              <a:rPr lang="en-GB" sz="1400"/>
              <a:t>You have to design a clinical trial sequence for a new disease that has been identified.</a:t>
            </a:r>
            <a:endParaRPr/>
          </a:p>
          <a:p>
            <a:pPr indent="-342900" lvl="0" marL="342900" rtl="0" algn="l">
              <a:lnSpc>
                <a:spcPct val="90000"/>
              </a:lnSpc>
              <a:spcBef>
                <a:spcPts val="280"/>
              </a:spcBef>
              <a:spcAft>
                <a:spcPts val="0"/>
              </a:spcAft>
              <a:buClr>
                <a:schemeClr val="dk1"/>
              </a:buClr>
              <a:buSzPts val="1400"/>
              <a:buChar char="•"/>
            </a:pPr>
            <a:r>
              <a:rPr lang="en-GB" sz="1400"/>
              <a:t>Time is limited as this disease spreads fast – in your teams, re-order the cards to come up with a clinical trial order. Think about the reasoning – you want this vaccine to be SAFE and EFFECTIVE!</a:t>
            </a:r>
            <a:endParaRPr sz="14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pic>
        <p:nvPicPr>
          <p:cNvPr id="133" name="Google Shape;133;p5"/>
          <p:cNvPicPr preferRelativeResize="0"/>
          <p:nvPr/>
        </p:nvPicPr>
        <p:blipFill rotWithShape="1">
          <a:blip r:embed="rId3">
            <a:alphaModFix/>
          </a:blip>
          <a:srcRect b="0" l="0" r="0" t="0"/>
          <a:stretch/>
        </p:blipFill>
        <p:spPr>
          <a:xfrm>
            <a:off x="6341449" y="-5209"/>
            <a:ext cx="2163015" cy="3012943"/>
          </a:xfrm>
          <a:prstGeom prst="rect">
            <a:avLst/>
          </a:prstGeom>
          <a:noFill/>
          <a:ln>
            <a:noFill/>
          </a:ln>
        </p:spPr>
      </p:pic>
      <p:pic>
        <p:nvPicPr>
          <p:cNvPr id="134" name="Google Shape;134;p5"/>
          <p:cNvPicPr preferRelativeResize="0"/>
          <p:nvPr/>
        </p:nvPicPr>
        <p:blipFill rotWithShape="1">
          <a:blip r:embed="rId4">
            <a:alphaModFix/>
          </a:blip>
          <a:srcRect b="0" l="0" r="0" t="0"/>
          <a:stretch/>
        </p:blipFill>
        <p:spPr>
          <a:xfrm>
            <a:off x="2046279" y="0"/>
            <a:ext cx="2198583" cy="3031958"/>
          </a:xfrm>
          <a:prstGeom prst="rect">
            <a:avLst/>
          </a:prstGeom>
          <a:noFill/>
          <a:ln>
            <a:noFill/>
          </a:ln>
        </p:spPr>
      </p:pic>
      <p:pic>
        <p:nvPicPr>
          <p:cNvPr id="135" name="Google Shape;135;p5"/>
          <p:cNvPicPr preferRelativeResize="0"/>
          <p:nvPr/>
        </p:nvPicPr>
        <p:blipFill rotWithShape="1">
          <a:blip r:embed="rId5">
            <a:alphaModFix/>
          </a:blip>
          <a:srcRect b="0" l="0" r="0" t="0"/>
          <a:stretch/>
        </p:blipFill>
        <p:spPr>
          <a:xfrm>
            <a:off x="4244862" y="-12946"/>
            <a:ext cx="2096587" cy="3031958"/>
          </a:xfrm>
          <a:prstGeom prst="rect">
            <a:avLst/>
          </a:prstGeom>
          <a:noFill/>
          <a:ln>
            <a:noFill/>
          </a:ln>
        </p:spPr>
      </p:pic>
      <p:pic>
        <p:nvPicPr>
          <p:cNvPr id="136" name="Google Shape;136;p5"/>
          <p:cNvPicPr preferRelativeResize="0"/>
          <p:nvPr/>
        </p:nvPicPr>
        <p:blipFill rotWithShape="1">
          <a:blip r:embed="rId6">
            <a:alphaModFix/>
          </a:blip>
          <a:srcRect b="0" l="0" r="0" t="0"/>
          <a:stretch/>
        </p:blipFill>
        <p:spPr>
          <a:xfrm>
            <a:off x="7218947" y="2461317"/>
            <a:ext cx="1925053" cy="2682183"/>
          </a:xfrm>
          <a:prstGeom prst="rect">
            <a:avLst/>
          </a:prstGeom>
          <a:noFill/>
          <a:ln>
            <a:noFill/>
          </a:ln>
        </p:spPr>
      </p:pic>
      <p:pic>
        <p:nvPicPr>
          <p:cNvPr id="137" name="Google Shape;137;p5"/>
          <p:cNvPicPr preferRelativeResize="0"/>
          <p:nvPr/>
        </p:nvPicPr>
        <p:blipFill rotWithShape="1">
          <a:blip r:embed="rId7">
            <a:alphaModFix/>
          </a:blip>
          <a:srcRect b="0" l="0" r="0" t="0"/>
          <a:stretch/>
        </p:blipFill>
        <p:spPr>
          <a:xfrm>
            <a:off x="64677" y="19015"/>
            <a:ext cx="2081847" cy="2873829"/>
          </a:xfrm>
          <a:prstGeom prst="rect">
            <a:avLst/>
          </a:prstGeom>
          <a:noFill/>
          <a:ln>
            <a:noFill/>
          </a:ln>
        </p:spPr>
      </p:pic>
      <p:pic>
        <p:nvPicPr>
          <p:cNvPr id="138" name="Google Shape;138;p5"/>
          <p:cNvPicPr preferRelativeResize="0"/>
          <p:nvPr/>
        </p:nvPicPr>
        <p:blipFill rotWithShape="1">
          <a:blip r:embed="rId8">
            <a:alphaModFix/>
          </a:blip>
          <a:srcRect b="0" l="0" r="0" t="0"/>
          <a:stretch/>
        </p:blipFill>
        <p:spPr>
          <a:xfrm>
            <a:off x="3217589" y="2442302"/>
            <a:ext cx="2163015" cy="2691100"/>
          </a:xfrm>
          <a:prstGeom prst="rect">
            <a:avLst/>
          </a:prstGeom>
          <a:noFill/>
          <a:ln>
            <a:noFill/>
          </a:ln>
        </p:spPr>
      </p:pic>
      <p:pic>
        <p:nvPicPr>
          <p:cNvPr id="139" name="Google Shape;139;p5"/>
          <p:cNvPicPr preferRelativeResize="0"/>
          <p:nvPr/>
        </p:nvPicPr>
        <p:blipFill rotWithShape="1">
          <a:blip r:embed="rId9">
            <a:alphaModFix/>
          </a:blip>
          <a:srcRect b="0" l="0" r="0" t="0"/>
          <a:stretch/>
        </p:blipFill>
        <p:spPr>
          <a:xfrm>
            <a:off x="5380604" y="2442302"/>
            <a:ext cx="1808997" cy="2663168"/>
          </a:xfrm>
          <a:prstGeom prst="rect">
            <a:avLst/>
          </a:prstGeom>
          <a:noFill/>
          <a:ln>
            <a:noFill/>
          </a:ln>
        </p:spPr>
      </p:pic>
      <p:pic>
        <p:nvPicPr>
          <p:cNvPr id="140" name="Google Shape;140;p5"/>
          <p:cNvPicPr preferRelativeResize="0"/>
          <p:nvPr/>
        </p:nvPicPr>
        <p:blipFill rotWithShape="1">
          <a:blip r:embed="rId10">
            <a:alphaModFix/>
          </a:blip>
          <a:srcRect b="0" l="0" r="0" t="0"/>
          <a:stretch/>
        </p:blipFill>
        <p:spPr>
          <a:xfrm>
            <a:off x="1258159" y="2442302"/>
            <a:ext cx="2021305" cy="2663168"/>
          </a:xfrm>
          <a:prstGeom prst="rect">
            <a:avLst/>
          </a:prstGeom>
          <a:noFill/>
          <a:ln>
            <a:noFill/>
          </a:ln>
        </p:spPr>
      </p:pic>
      <p:sp>
        <p:nvSpPr>
          <p:cNvPr id="141" name="Google Shape;141;p5"/>
          <p:cNvSpPr/>
          <p:nvPr/>
        </p:nvSpPr>
        <p:spPr>
          <a:xfrm>
            <a:off x="593370" y="1031278"/>
            <a:ext cx="412511" cy="405636"/>
          </a:xfrm>
          <a:prstGeom prst="flowChartConnector">
            <a:avLst/>
          </a:prstGeom>
          <a:gradFill>
            <a:gsLst>
              <a:gs pos="0">
                <a:srgbClr val="3E7FCD"/>
              </a:gs>
              <a:gs pos="100000">
                <a:srgbClr val="96C0FF"/>
              </a:gs>
            </a:gsLst>
            <a:lin ang="16200000" scaled="0"/>
          </a:gradFill>
          <a:ln cap="flat" cmpd="sng" w="9525">
            <a:solidFill>
              <a:srgbClr val="4A7DBA"/>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rPr lang="en-GB" sz="1800">
                <a:solidFill>
                  <a:schemeClr val="lt1"/>
                </a:solidFill>
                <a:latin typeface="Calibri"/>
                <a:ea typeface="Calibri"/>
                <a:cs typeface="Calibri"/>
                <a:sym typeface="Calibri"/>
              </a:rPr>
              <a:t>A</a:t>
            </a:r>
            <a:endParaRPr sz="1800">
              <a:solidFill>
                <a:schemeClr val="lt1"/>
              </a:solidFill>
              <a:latin typeface="Calibri"/>
              <a:ea typeface="Calibri"/>
              <a:cs typeface="Calibri"/>
              <a:sym typeface="Calibri"/>
            </a:endParaRPr>
          </a:p>
        </p:txBody>
      </p:sp>
      <p:sp>
        <p:nvSpPr>
          <p:cNvPr id="142" name="Google Shape;142;p5"/>
          <p:cNvSpPr/>
          <p:nvPr/>
        </p:nvSpPr>
        <p:spPr>
          <a:xfrm>
            <a:off x="2905666" y="1031278"/>
            <a:ext cx="412511" cy="405636"/>
          </a:xfrm>
          <a:prstGeom prst="flowChartConnector">
            <a:avLst/>
          </a:prstGeom>
          <a:gradFill>
            <a:gsLst>
              <a:gs pos="0">
                <a:srgbClr val="3E7FCD"/>
              </a:gs>
              <a:gs pos="100000">
                <a:srgbClr val="96C0FF"/>
              </a:gs>
            </a:gsLst>
            <a:lin ang="16200000" scaled="0"/>
          </a:gradFill>
          <a:ln cap="flat" cmpd="sng" w="9525">
            <a:solidFill>
              <a:srgbClr val="4A7DBA"/>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rPr lang="en-GB" sz="1800">
                <a:solidFill>
                  <a:schemeClr val="lt1"/>
                </a:solidFill>
                <a:latin typeface="Calibri"/>
                <a:ea typeface="Calibri"/>
                <a:cs typeface="Calibri"/>
                <a:sym typeface="Calibri"/>
              </a:rPr>
              <a:t>B</a:t>
            </a:r>
            <a:endParaRPr sz="1800">
              <a:solidFill>
                <a:schemeClr val="lt1"/>
              </a:solidFill>
              <a:latin typeface="Calibri"/>
              <a:ea typeface="Calibri"/>
              <a:cs typeface="Calibri"/>
              <a:sym typeface="Calibri"/>
            </a:endParaRPr>
          </a:p>
        </p:txBody>
      </p:sp>
      <p:sp>
        <p:nvSpPr>
          <p:cNvPr id="143" name="Google Shape;143;p5"/>
          <p:cNvSpPr/>
          <p:nvPr/>
        </p:nvSpPr>
        <p:spPr>
          <a:xfrm>
            <a:off x="5031804" y="1031278"/>
            <a:ext cx="412511" cy="405636"/>
          </a:xfrm>
          <a:prstGeom prst="flowChartConnector">
            <a:avLst/>
          </a:prstGeom>
          <a:gradFill>
            <a:gsLst>
              <a:gs pos="0">
                <a:srgbClr val="3E7FCD"/>
              </a:gs>
              <a:gs pos="100000">
                <a:srgbClr val="96C0FF"/>
              </a:gs>
            </a:gsLst>
            <a:lin ang="16200000" scaled="0"/>
          </a:gradFill>
          <a:ln cap="flat" cmpd="sng" w="9525">
            <a:solidFill>
              <a:srgbClr val="4A7DBA"/>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rPr lang="en-GB" sz="1800">
                <a:solidFill>
                  <a:schemeClr val="lt1"/>
                </a:solidFill>
                <a:latin typeface="Calibri"/>
                <a:ea typeface="Calibri"/>
                <a:cs typeface="Calibri"/>
                <a:sym typeface="Calibri"/>
              </a:rPr>
              <a:t>C</a:t>
            </a:r>
            <a:endParaRPr sz="1800">
              <a:solidFill>
                <a:schemeClr val="lt1"/>
              </a:solidFill>
              <a:latin typeface="Calibri"/>
              <a:ea typeface="Calibri"/>
              <a:cs typeface="Calibri"/>
              <a:sym typeface="Calibri"/>
            </a:endParaRPr>
          </a:p>
        </p:txBody>
      </p:sp>
      <p:sp>
        <p:nvSpPr>
          <p:cNvPr id="144" name="Google Shape;144;p5"/>
          <p:cNvSpPr/>
          <p:nvPr/>
        </p:nvSpPr>
        <p:spPr>
          <a:xfrm>
            <a:off x="7128391" y="1095626"/>
            <a:ext cx="412511" cy="405636"/>
          </a:xfrm>
          <a:prstGeom prst="flowChartConnector">
            <a:avLst/>
          </a:prstGeom>
          <a:gradFill>
            <a:gsLst>
              <a:gs pos="0">
                <a:srgbClr val="3E7FCD"/>
              </a:gs>
              <a:gs pos="100000">
                <a:srgbClr val="96C0FF"/>
              </a:gs>
            </a:gsLst>
            <a:lin ang="16200000" scaled="0"/>
          </a:gradFill>
          <a:ln cap="flat" cmpd="sng" w="9525">
            <a:solidFill>
              <a:srgbClr val="4A7DBA"/>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rPr lang="en-GB" sz="1800">
                <a:solidFill>
                  <a:schemeClr val="lt1"/>
                </a:solidFill>
                <a:latin typeface="Calibri"/>
                <a:ea typeface="Calibri"/>
                <a:cs typeface="Calibri"/>
                <a:sym typeface="Calibri"/>
              </a:rPr>
              <a:t>D</a:t>
            </a:r>
            <a:endParaRPr sz="1800">
              <a:solidFill>
                <a:schemeClr val="lt1"/>
              </a:solidFill>
              <a:latin typeface="Calibri"/>
              <a:ea typeface="Calibri"/>
              <a:cs typeface="Calibri"/>
              <a:sym typeface="Calibri"/>
            </a:endParaRPr>
          </a:p>
        </p:txBody>
      </p:sp>
      <p:sp>
        <p:nvSpPr>
          <p:cNvPr id="145" name="Google Shape;145;p5"/>
          <p:cNvSpPr/>
          <p:nvPr/>
        </p:nvSpPr>
        <p:spPr>
          <a:xfrm>
            <a:off x="1986468" y="3608589"/>
            <a:ext cx="311950" cy="307128"/>
          </a:xfrm>
          <a:prstGeom prst="flowChartConnector">
            <a:avLst/>
          </a:prstGeom>
          <a:gradFill>
            <a:gsLst>
              <a:gs pos="0">
                <a:srgbClr val="3E7FCD"/>
              </a:gs>
              <a:gs pos="100000">
                <a:srgbClr val="96C0FF"/>
              </a:gs>
            </a:gsLst>
            <a:lin ang="16200000" scaled="0"/>
          </a:gradFill>
          <a:ln cap="flat" cmpd="sng" w="9525">
            <a:solidFill>
              <a:srgbClr val="4A7DBA"/>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rPr lang="en-GB" sz="1800">
                <a:solidFill>
                  <a:schemeClr val="lt1"/>
                </a:solidFill>
                <a:latin typeface="Calibri"/>
                <a:ea typeface="Calibri"/>
                <a:cs typeface="Calibri"/>
                <a:sym typeface="Calibri"/>
              </a:rPr>
              <a:t>E</a:t>
            </a:r>
            <a:endParaRPr sz="1800">
              <a:solidFill>
                <a:schemeClr val="lt1"/>
              </a:solidFill>
              <a:latin typeface="Calibri"/>
              <a:ea typeface="Calibri"/>
              <a:cs typeface="Calibri"/>
              <a:sym typeface="Calibri"/>
            </a:endParaRPr>
          </a:p>
        </p:txBody>
      </p:sp>
      <p:sp>
        <p:nvSpPr>
          <p:cNvPr id="146" name="Google Shape;146;p5"/>
          <p:cNvSpPr/>
          <p:nvPr/>
        </p:nvSpPr>
        <p:spPr>
          <a:xfrm>
            <a:off x="3977707" y="3460260"/>
            <a:ext cx="412511" cy="405636"/>
          </a:xfrm>
          <a:prstGeom prst="flowChartConnector">
            <a:avLst/>
          </a:prstGeom>
          <a:gradFill>
            <a:gsLst>
              <a:gs pos="0">
                <a:srgbClr val="3E7FCD"/>
              </a:gs>
              <a:gs pos="100000">
                <a:srgbClr val="96C0FF"/>
              </a:gs>
            </a:gsLst>
            <a:lin ang="16200000" scaled="0"/>
          </a:gradFill>
          <a:ln cap="flat" cmpd="sng" w="9525">
            <a:solidFill>
              <a:srgbClr val="4A7DBA"/>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rPr lang="en-GB" sz="1800">
                <a:solidFill>
                  <a:schemeClr val="lt1"/>
                </a:solidFill>
                <a:latin typeface="Calibri"/>
                <a:ea typeface="Calibri"/>
                <a:cs typeface="Calibri"/>
                <a:sym typeface="Calibri"/>
              </a:rPr>
              <a:t>F</a:t>
            </a:r>
            <a:endParaRPr sz="1800">
              <a:solidFill>
                <a:schemeClr val="lt1"/>
              </a:solidFill>
              <a:latin typeface="Calibri"/>
              <a:ea typeface="Calibri"/>
              <a:cs typeface="Calibri"/>
              <a:sym typeface="Calibri"/>
            </a:endParaRPr>
          </a:p>
        </p:txBody>
      </p:sp>
      <p:sp>
        <p:nvSpPr>
          <p:cNvPr id="147" name="Google Shape;147;p5"/>
          <p:cNvSpPr/>
          <p:nvPr/>
        </p:nvSpPr>
        <p:spPr>
          <a:xfrm>
            <a:off x="6093520" y="3460260"/>
            <a:ext cx="412511" cy="405636"/>
          </a:xfrm>
          <a:prstGeom prst="flowChartConnector">
            <a:avLst/>
          </a:prstGeom>
          <a:gradFill>
            <a:gsLst>
              <a:gs pos="0">
                <a:srgbClr val="3E7FCD"/>
              </a:gs>
              <a:gs pos="100000">
                <a:srgbClr val="96C0FF"/>
              </a:gs>
            </a:gsLst>
            <a:lin ang="16200000" scaled="0"/>
          </a:gradFill>
          <a:ln cap="flat" cmpd="sng" w="9525">
            <a:solidFill>
              <a:srgbClr val="4A7DBA"/>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rPr lang="en-GB" sz="1800">
                <a:solidFill>
                  <a:schemeClr val="lt1"/>
                </a:solidFill>
                <a:latin typeface="Calibri"/>
                <a:ea typeface="Calibri"/>
                <a:cs typeface="Calibri"/>
                <a:sym typeface="Calibri"/>
              </a:rPr>
              <a:t>G</a:t>
            </a:r>
            <a:endParaRPr sz="1800">
              <a:solidFill>
                <a:schemeClr val="lt1"/>
              </a:solidFill>
              <a:latin typeface="Calibri"/>
              <a:ea typeface="Calibri"/>
              <a:cs typeface="Calibri"/>
              <a:sym typeface="Calibri"/>
            </a:endParaRPr>
          </a:p>
        </p:txBody>
      </p:sp>
      <p:sp>
        <p:nvSpPr>
          <p:cNvPr id="148" name="Google Shape;148;p5"/>
          <p:cNvSpPr/>
          <p:nvPr/>
        </p:nvSpPr>
        <p:spPr>
          <a:xfrm>
            <a:off x="7921755" y="3479275"/>
            <a:ext cx="412511" cy="405636"/>
          </a:xfrm>
          <a:prstGeom prst="flowChartConnector">
            <a:avLst/>
          </a:prstGeom>
          <a:gradFill>
            <a:gsLst>
              <a:gs pos="0">
                <a:srgbClr val="3E7FCD"/>
              </a:gs>
              <a:gs pos="100000">
                <a:srgbClr val="96C0FF"/>
              </a:gs>
            </a:gsLst>
            <a:lin ang="16200000" scaled="0"/>
          </a:gradFill>
          <a:ln cap="flat" cmpd="sng" w="9525">
            <a:solidFill>
              <a:srgbClr val="4A7DBA"/>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rPr lang="en-GB" sz="1800">
                <a:solidFill>
                  <a:schemeClr val="lt1"/>
                </a:solidFill>
                <a:latin typeface="Calibri"/>
                <a:ea typeface="Calibri"/>
                <a:cs typeface="Calibri"/>
                <a:sym typeface="Calibri"/>
              </a:rPr>
              <a:t>H</a:t>
            </a:r>
            <a:endParaRPr sz="1800">
              <a:solidFill>
                <a:schemeClr val="lt1"/>
              </a:solidFill>
              <a:latin typeface="Calibri"/>
              <a:ea typeface="Calibri"/>
              <a:cs typeface="Calibri"/>
              <a:sym typeface="Calibri"/>
            </a:endParaRPr>
          </a:p>
        </p:txBody>
      </p:sp>
      <p:sp>
        <p:nvSpPr>
          <p:cNvPr id="149" name="Google Shape;149;p5"/>
          <p:cNvSpPr txBox="1"/>
          <p:nvPr/>
        </p:nvSpPr>
        <p:spPr>
          <a:xfrm>
            <a:off x="148126" y="3402676"/>
            <a:ext cx="857756" cy="1477328"/>
          </a:xfrm>
          <a:prstGeom prst="rect">
            <a:avLst/>
          </a:prstGeom>
          <a:solidFill>
            <a:srgbClr val="FDE9D8"/>
          </a:solidFill>
          <a:ln cap="flat" cmpd="sng" w="9525">
            <a:solidFill>
              <a:srgbClr val="002060"/>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spcBef>
                <a:spcPts val="0"/>
              </a:spcBef>
              <a:spcAft>
                <a:spcPts val="0"/>
              </a:spcAft>
              <a:buNone/>
            </a:pPr>
            <a:r>
              <a:rPr lang="en-GB" sz="1800">
                <a:solidFill>
                  <a:schemeClr val="dk1"/>
                </a:solidFill>
                <a:latin typeface="Calibri"/>
                <a:ea typeface="Calibri"/>
                <a:cs typeface="Calibri"/>
                <a:sym typeface="Calibri"/>
              </a:rPr>
              <a:t>Write down the correct order!</a:t>
            </a:r>
            <a:endParaRPr sz="1800">
              <a:solidFill>
                <a:schemeClr val="dk1"/>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grpSp>
        <p:nvGrpSpPr>
          <p:cNvPr id="155" name="Google Shape;155;p6"/>
          <p:cNvGrpSpPr/>
          <p:nvPr/>
        </p:nvGrpSpPr>
        <p:grpSpPr>
          <a:xfrm>
            <a:off x="757734" y="75080"/>
            <a:ext cx="1919511" cy="2873829"/>
            <a:chOff x="5542" y="0"/>
            <a:chExt cx="1919511" cy="2873829"/>
          </a:xfrm>
        </p:grpSpPr>
        <p:pic>
          <p:nvPicPr>
            <p:cNvPr id="156" name="Google Shape;156;p6"/>
            <p:cNvPicPr preferRelativeResize="0"/>
            <p:nvPr/>
          </p:nvPicPr>
          <p:blipFill rotWithShape="1">
            <a:blip r:embed="rId3">
              <a:alphaModFix/>
            </a:blip>
            <a:srcRect b="0" l="0" r="0" t="0"/>
            <a:stretch/>
          </p:blipFill>
          <p:spPr>
            <a:xfrm>
              <a:off x="5542" y="0"/>
              <a:ext cx="1919511" cy="2873829"/>
            </a:xfrm>
            <a:prstGeom prst="rect">
              <a:avLst/>
            </a:prstGeom>
            <a:noFill/>
            <a:ln>
              <a:noFill/>
            </a:ln>
          </p:spPr>
        </p:pic>
        <p:sp>
          <p:nvSpPr>
            <p:cNvPr id="157" name="Google Shape;157;p6"/>
            <p:cNvSpPr/>
            <p:nvPr/>
          </p:nvSpPr>
          <p:spPr>
            <a:xfrm>
              <a:off x="737481" y="1070071"/>
              <a:ext cx="412511" cy="405636"/>
            </a:xfrm>
            <a:prstGeom prst="flowChartConnector">
              <a:avLst/>
            </a:prstGeom>
            <a:gradFill>
              <a:gsLst>
                <a:gs pos="0">
                  <a:srgbClr val="3E7FCD"/>
                </a:gs>
                <a:gs pos="100000">
                  <a:srgbClr val="96C0FF"/>
                </a:gs>
              </a:gsLst>
              <a:lin ang="16200000" scaled="0"/>
            </a:gradFill>
            <a:ln cap="flat" cmpd="sng" w="9525">
              <a:solidFill>
                <a:srgbClr val="4A7DBA"/>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rPr lang="en-GB" sz="1800">
                  <a:solidFill>
                    <a:schemeClr val="lt1"/>
                  </a:solidFill>
                  <a:latin typeface="Calibri"/>
                  <a:ea typeface="Calibri"/>
                  <a:cs typeface="Calibri"/>
                  <a:sym typeface="Calibri"/>
                </a:rPr>
                <a:t>B</a:t>
              </a:r>
              <a:endParaRPr sz="1800">
                <a:solidFill>
                  <a:schemeClr val="lt1"/>
                </a:solidFill>
                <a:latin typeface="Calibri"/>
                <a:ea typeface="Calibri"/>
                <a:cs typeface="Calibri"/>
                <a:sym typeface="Calibri"/>
              </a:endParaRPr>
            </a:p>
          </p:txBody>
        </p:sp>
      </p:grpSp>
      <p:grpSp>
        <p:nvGrpSpPr>
          <p:cNvPr id="158" name="Google Shape;158;p6"/>
          <p:cNvGrpSpPr/>
          <p:nvPr/>
        </p:nvGrpSpPr>
        <p:grpSpPr>
          <a:xfrm>
            <a:off x="4718771" y="42352"/>
            <a:ext cx="1919511" cy="2873829"/>
            <a:chOff x="3925732" y="0"/>
            <a:chExt cx="1919511" cy="2873829"/>
          </a:xfrm>
        </p:grpSpPr>
        <p:pic>
          <p:nvPicPr>
            <p:cNvPr id="159" name="Google Shape;159;p6"/>
            <p:cNvPicPr preferRelativeResize="0"/>
            <p:nvPr/>
          </p:nvPicPr>
          <p:blipFill rotWithShape="1">
            <a:blip r:embed="rId4">
              <a:alphaModFix/>
            </a:blip>
            <a:srcRect b="0" l="0" r="0" t="0"/>
            <a:stretch/>
          </p:blipFill>
          <p:spPr>
            <a:xfrm>
              <a:off x="3925732" y="0"/>
              <a:ext cx="1919511" cy="2873829"/>
            </a:xfrm>
            <a:prstGeom prst="rect">
              <a:avLst/>
            </a:prstGeom>
            <a:noFill/>
            <a:ln>
              <a:noFill/>
            </a:ln>
          </p:spPr>
        </p:pic>
        <p:sp>
          <p:nvSpPr>
            <p:cNvPr id="160" name="Google Shape;160;p6"/>
            <p:cNvSpPr/>
            <p:nvPr/>
          </p:nvSpPr>
          <p:spPr>
            <a:xfrm>
              <a:off x="4619293" y="1018333"/>
              <a:ext cx="412511" cy="405636"/>
            </a:xfrm>
            <a:prstGeom prst="flowChartConnector">
              <a:avLst/>
            </a:prstGeom>
            <a:gradFill>
              <a:gsLst>
                <a:gs pos="0">
                  <a:srgbClr val="3E7FCD"/>
                </a:gs>
                <a:gs pos="100000">
                  <a:srgbClr val="96C0FF"/>
                </a:gs>
              </a:gsLst>
              <a:lin ang="16200000" scaled="0"/>
            </a:gradFill>
            <a:ln cap="flat" cmpd="sng" w="9525">
              <a:solidFill>
                <a:srgbClr val="4A7DBA"/>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rPr lang="en-GB" sz="1800">
                  <a:solidFill>
                    <a:schemeClr val="lt1"/>
                  </a:solidFill>
                  <a:latin typeface="Calibri"/>
                  <a:ea typeface="Calibri"/>
                  <a:cs typeface="Calibri"/>
                  <a:sym typeface="Calibri"/>
                </a:rPr>
                <a:t>C</a:t>
              </a:r>
              <a:endParaRPr sz="1800">
                <a:solidFill>
                  <a:schemeClr val="lt1"/>
                </a:solidFill>
                <a:latin typeface="Calibri"/>
                <a:ea typeface="Calibri"/>
                <a:cs typeface="Calibri"/>
                <a:sym typeface="Calibri"/>
              </a:endParaRPr>
            </a:p>
          </p:txBody>
        </p:sp>
      </p:grpSp>
      <p:grpSp>
        <p:nvGrpSpPr>
          <p:cNvPr id="161" name="Google Shape;161;p6"/>
          <p:cNvGrpSpPr/>
          <p:nvPr/>
        </p:nvGrpSpPr>
        <p:grpSpPr>
          <a:xfrm>
            <a:off x="2582882" y="42352"/>
            <a:ext cx="2163015" cy="2691100"/>
            <a:chOff x="3217589" y="2442302"/>
            <a:chExt cx="2163015" cy="2691100"/>
          </a:xfrm>
        </p:grpSpPr>
        <p:pic>
          <p:nvPicPr>
            <p:cNvPr id="162" name="Google Shape;162;p6"/>
            <p:cNvPicPr preferRelativeResize="0"/>
            <p:nvPr/>
          </p:nvPicPr>
          <p:blipFill rotWithShape="1">
            <a:blip r:embed="rId5">
              <a:alphaModFix/>
            </a:blip>
            <a:srcRect b="0" l="0" r="0" t="0"/>
            <a:stretch/>
          </p:blipFill>
          <p:spPr>
            <a:xfrm>
              <a:off x="3217589" y="2442302"/>
              <a:ext cx="2163015" cy="2691100"/>
            </a:xfrm>
            <a:prstGeom prst="rect">
              <a:avLst/>
            </a:prstGeom>
            <a:noFill/>
            <a:ln>
              <a:noFill/>
            </a:ln>
          </p:spPr>
        </p:pic>
        <p:sp>
          <p:nvSpPr>
            <p:cNvPr id="163" name="Google Shape;163;p6"/>
            <p:cNvSpPr/>
            <p:nvPr/>
          </p:nvSpPr>
          <p:spPr>
            <a:xfrm>
              <a:off x="3977707" y="3460260"/>
              <a:ext cx="412511" cy="405636"/>
            </a:xfrm>
            <a:prstGeom prst="flowChartConnector">
              <a:avLst/>
            </a:prstGeom>
            <a:gradFill>
              <a:gsLst>
                <a:gs pos="0">
                  <a:srgbClr val="3E7FCD"/>
                </a:gs>
                <a:gs pos="100000">
                  <a:srgbClr val="96C0FF"/>
                </a:gs>
              </a:gsLst>
              <a:lin ang="16200000" scaled="0"/>
            </a:gradFill>
            <a:ln cap="flat" cmpd="sng" w="9525">
              <a:solidFill>
                <a:srgbClr val="4A7DBA"/>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rPr lang="en-GB" sz="1800">
                  <a:solidFill>
                    <a:schemeClr val="lt1"/>
                  </a:solidFill>
                  <a:latin typeface="Calibri"/>
                  <a:ea typeface="Calibri"/>
                  <a:cs typeface="Calibri"/>
                  <a:sym typeface="Calibri"/>
                </a:rPr>
                <a:t>F</a:t>
              </a:r>
              <a:endParaRPr sz="1800">
                <a:solidFill>
                  <a:schemeClr val="lt1"/>
                </a:solidFill>
                <a:latin typeface="Calibri"/>
                <a:ea typeface="Calibri"/>
                <a:cs typeface="Calibri"/>
                <a:sym typeface="Calibri"/>
              </a:endParaRPr>
            </a:p>
          </p:txBody>
        </p:sp>
      </p:grpSp>
      <p:grpSp>
        <p:nvGrpSpPr>
          <p:cNvPr id="164" name="Google Shape;164;p6"/>
          <p:cNvGrpSpPr/>
          <p:nvPr/>
        </p:nvGrpSpPr>
        <p:grpSpPr>
          <a:xfrm>
            <a:off x="6601909" y="0"/>
            <a:ext cx="1925053" cy="2682183"/>
            <a:chOff x="7218947" y="2461317"/>
            <a:chExt cx="1925053" cy="2682183"/>
          </a:xfrm>
        </p:grpSpPr>
        <p:pic>
          <p:nvPicPr>
            <p:cNvPr id="165" name="Google Shape;165;p6"/>
            <p:cNvPicPr preferRelativeResize="0"/>
            <p:nvPr/>
          </p:nvPicPr>
          <p:blipFill rotWithShape="1">
            <a:blip r:embed="rId6">
              <a:alphaModFix/>
            </a:blip>
            <a:srcRect b="0" l="0" r="0" t="0"/>
            <a:stretch/>
          </p:blipFill>
          <p:spPr>
            <a:xfrm>
              <a:off x="7218947" y="2461317"/>
              <a:ext cx="1925053" cy="2682183"/>
            </a:xfrm>
            <a:prstGeom prst="rect">
              <a:avLst/>
            </a:prstGeom>
            <a:noFill/>
            <a:ln>
              <a:noFill/>
            </a:ln>
          </p:spPr>
        </p:pic>
        <p:sp>
          <p:nvSpPr>
            <p:cNvPr id="166" name="Google Shape;166;p6"/>
            <p:cNvSpPr/>
            <p:nvPr/>
          </p:nvSpPr>
          <p:spPr>
            <a:xfrm>
              <a:off x="7921755" y="3479275"/>
              <a:ext cx="412511" cy="405636"/>
            </a:xfrm>
            <a:prstGeom prst="flowChartConnector">
              <a:avLst/>
            </a:prstGeom>
            <a:gradFill>
              <a:gsLst>
                <a:gs pos="0">
                  <a:srgbClr val="3E7FCD"/>
                </a:gs>
                <a:gs pos="100000">
                  <a:srgbClr val="96C0FF"/>
                </a:gs>
              </a:gsLst>
              <a:lin ang="16200000" scaled="0"/>
            </a:gradFill>
            <a:ln cap="flat" cmpd="sng" w="9525">
              <a:solidFill>
                <a:srgbClr val="4A7DBA"/>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rPr lang="en-GB" sz="1800">
                  <a:solidFill>
                    <a:schemeClr val="lt1"/>
                  </a:solidFill>
                  <a:latin typeface="Calibri"/>
                  <a:ea typeface="Calibri"/>
                  <a:cs typeface="Calibri"/>
                  <a:sym typeface="Calibri"/>
                </a:rPr>
                <a:t>H</a:t>
              </a:r>
              <a:endParaRPr sz="1800">
                <a:solidFill>
                  <a:schemeClr val="lt1"/>
                </a:solidFill>
                <a:latin typeface="Calibri"/>
                <a:ea typeface="Calibri"/>
                <a:cs typeface="Calibri"/>
                <a:sym typeface="Calibri"/>
              </a:endParaRPr>
            </a:p>
          </p:txBody>
        </p:sp>
      </p:grpSp>
      <p:grpSp>
        <p:nvGrpSpPr>
          <p:cNvPr id="167" name="Google Shape;167;p6"/>
          <p:cNvGrpSpPr/>
          <p:nvPr/>
        </p:nvGrpSpPr>
        <p:grpSpPr>
          <a:xfrm>
            <a:off x="1876421" y="2526233"/>
            <a:ext cx="1896440" cy="2523843"/>
            <a:chOff x="1258159" y="2442302"/>
            <a:chExt cx="2021305" cy="2663168"/>
          </a:xfrm>
        </p:grpSpPr>
        <p:pic>
          <p:nvPicPr>
            <p:cNvPr id="168" name="Google Shape;168;p6"/>
            <p:cNvPicPr preferRelativeResize="0"/>
            <p:nvPr/>
          </p:nvPicPr>
          <p:blipFill rotWithShape="1">
            <a:blip r:embed="rId7">
              <a:alphaModFix/>
            </a:blip>
            <a:srcRect b="0" l="0" r="0" t="0"/>
            <a:stretch/>
          </p:blipFill>
          <p:spPr>
            <a:xfrm>
              <a:off x="1258159" y="2442302"/>
              <a:ext cx="2021305" cy="2663168"/>
            </a:xfrm>
            <a:prstGeom prst="rect">
              <a:avLst/>
            </a:prstGeom>
            <a:noFill/>
            <a:ln>
              <a:noFill/>
            </a:ln>
          </p:spPr>
        </p:pic>
        <p:sp>
          <p:nvSpPr>
            <p:cNvPr id="169" name="Google Shape;169;p6"/>
            <p:cNvSpPr/>
            <p:nvPr/>
          </p:nvSpPr>
          <p:spPr>
            <a:xfrm>
              <a:off x="1986468" y="3608589"/>
              <a:ext cx="311950" cy="307128"/>
            </a:xfrm>
            <a:prstGeom prst="flowChartConnector">
              <a:avLst/>
            </a:prstGeom>
            <a:gradFill>
              <a:gsLst>
                <a:gs pos="0">
                  <a:srgbClr val="3E7FCD"/>
                </a:gs>
                <a:gs pos="100000">
                  <a:srgbClr val="96C0FF"/>
                </a:gs>
              </a:gsLst>
              <a:lin ang="16200000" scaled="0"/>
            </a:gradFill>
            <a:ln cap="flat" cmpd="sng" w="9525">
              <a:solidFill>
                <a:srgbClr val="4A7DBA"/>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rPr lang="en-GB" sz="1800">
                  <a:solidFill>
                    <a:schemeClr val="lt1"/>
                  </a:solidFill>
                  <a:latin typeface="Calibri"/>
                  <a:ea typeface="Calibri"/>
                  <a:cs typeface="Calibri"/>
                  <a:sym typeface="Calibri"/>
                </a:rPr>
                <a:t>E</a:t>
              </a:r>
              <a:endParaRPr sz="1800">
                <a:solidFill>
                  <a:schemeClr val="lt1"/>
                </a:solidFill>
                <a:latin typeface="Calibri"/>
                <a:ea typeface="Calibri"/>
                <a:cs typeface="Calibri"/>
                <a:sym typeface="Calibri"/>
              </a:endParaRPr>
            </a:p>
          </p:txBody>
        </p:sp>
      </p:grpSp>
      <p:grpSp>
        <p:nvGrpSpPr>
          <p:cNvPr id="170" name="Google Shape;170;p6"/>
          <p:cNvGrpSpPr/>
          <p:nvPr/>
        </p:nvGrpSpPr>
        <p:grpSpPr>
          <a:xfrm>
            <a:off x="3734407" y="2562095"/>
            <a:ext cx="1796731" cy="2487981"/>
            <a:chOff x="1925053" y="0"/>
            <a:chExt cx="2081847" cy="2873829"/>
          </a:xfrm>
        </p:grpSpPr>
        <p:pic>
          <p:nvPicPr>
            <p:cNvPr id="171" name="Google Shape;171;p6"/>
            <p:cNvPicPr preferRelativeResize="0"/>
            <p:nvPr/>
          </p:nvPicPr>
          <p:blipFill rotWithShape="1">
            <a:blip r:embed="rId8">
              <a:alphaModFix/>
            </a:blip>
            <a:srcRect b="0" l="0" r="0" t="0"/>
            <a:stretch/>
          </p:blipFill>
          <p:spPr>
            <a:xfrm>
              <a:off x="1925053" y="0"/>
              <a:ext cx="2081847" cy="2873829"/>
            </a:xfrm>
            <a:prstGeom prst="rect">
              <a:avLst/>
            </a:prstGeom>
            <a:noFill/>
            <a:ln>
              <a:noFill/>
            </a:ln>
          </p:spPr>
        </p:pic>
        <p:sp>
          <p:nvSpPr>
            <p:cNvPr id="172" name="Google Shape;172;p6"/>
            <p:cNvSpPr/>
            <p:nvPr/>
          </p:nvSpPr>
          <p:spPr>
            <a:xfrm>
              <a:off x="2685678" y="1070071"/>
              <a:ext cx="412511" cy="405636"/>
            </a:xfrm>
            <a:prstGeom prst="flowChartConnector">
              <a:avLst/>
            </a:prstGeom>
            <a:gradFill>
              <a:gsLst>
                <a:gs pos="0">
                  <a:srgbClr val="3E7FCD"/>
                </a:gs>
                <a:gs pos="100000">
                  <a:srgbClr val="96C0FF"/>
                </a:gs>
              </a:gsLst>
              <a:lin ang="16200000" scaled="0"/>
            </a:gradFill>
            <a:ln cap="flat" cmpd="sng" w="9525">
              <a:solidFill>
                <a:srgbClr val="4A7DBA"/>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rPr lang="en-GB" sz="1800">
                  <a:solidFill>
                    <a:schemeClr val="lt1"/>
                  </a:solidFill>
                  <a:latin typeface="Calibri"/>
                  <a:ea typeface="Calibri"/>
                  <a:cs typeface="Calibri"/>
                  <a:sym typeface="Calibri"/>
                </a:rPr>
                <a:t>A</a:t>
              </a:r>
              <a:endParaRPr sz="1800">
                <a:solidFill>
                  <a:schemeClr val="lt1"/>
                </a:solidFill>
                <a:latin typeface="Calibri"/>
                <a:ea typeface="Calibri"/>
                <a:cs typeface="Calibri"/>
                <a:sym typeface="Calibri"/>
              </a:endParaRPr>
            </a:p>
          </p:txBody>
        </p:sp>
      </p:grpSp>
      <p:grpSp>
        <p:nvGrpSpPr>
          <p:cNvPr id="173" name="Google Shape;173;p6"/>
          <p:cNvGrpSpPr/>
          <p:nvPr/>
        </p:nvGrpSpPr>
        <p:grpSpPr>
          <a:xfrm>
            <a:off x="5557940" y="2545778"/>
            <a:ext cx="1850335" cy="2520616"/>
            <a:chOff x="5845243" y="19015"/>
            <a:chExt cx="2163015" cy="3012943"/>
          </a:xfrm>
        </p:grpSpPr>
        <p:pic>
          <p:nvPicPr>
            <p:cNvPr id="174" name="Google Shape;174;p6"/>
            <p:cNvPicPr preferRelativeResize="0"/>
            <p:nvPr/>
          </p:nvPicPr>
          <p:blipFill rotWithShape="1">
            <a:blip r:embed="rId9">
              <a:alphaModFix/>
            </a:blip>
            <a:srcRect b="0" l="0" r="0" t="0"/>
            <a:stretch/>
          </p:blipFill>
          <p:spPr>
            <a:xfrm>
              <a:off x="5845243" y="19015"/>
              <a:ext cx="2163015" cy="3012943"/>
            </a:xfrm>
            <a:prstGeom prst="rect">
              <a:avLst/>
            </a:prstGeom>
            <a:noFill/>
            <a:ln>
              <a:noFill/>
            </a:ln>
          </p:spPr>
        </p:pic>
        <p:sp>
          <p:nvSpPr>
            <p:cNvPr id="175" name="Google Shape;175;p6"/>
            <p:cNvSpPr/>
            <p:nvPr/>
          </p:nvSpPr>
          <p:spPr>
            <a:xfrm>
              <a:off x="6614431" y="1031278"/>
              <a:ext cx="412511" cy="405636"/>
            </a:xfrm>
            <a:prstGeom prst="flowChartConnector">
              <a:avLst/>
            </a:prstGeom>
            <a:gradFill>
              <a:gsLst>
                <a:gs pos="0">
                  <a:srgbClr val="3E7FCD"/>
                </a:gs>
                <a:gs pos="100000">
                  <a:srgbClr val="96C0FF"/>
                </a:gs>
              </a:gsLst>
              <a:lin ang="16200000" scaled="0"/>
            </a:gradFill>
            <a:ln cap="flat" cmpd="sng" w="9525">
              <a:solidFill>
                <a:srgbClr val="4A7DBA"/>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rPr lang="en-GB" sz="1800">
                  <a:solidFill>
                    <a:schemeClr val="lt1"/>
                  </a:solidFill>
                  <a:latin typeface="Calibri"/>
                  <a:ea typeface="Calibri"/>
                  <a:cs typeface="Calibri"/>
                  <a:sym typeface="Calibri"/>
                </a:rPr>
                <a:t>D</a:t>
              </a:r>
              <a:endParaRPr sz="1800">
                <a:solidFill>
                  <a:schemeClr val="lt1"/>
                </a:solidFill>
                <a:latin typeface="Calibri"/>
                <a:ea typeface="Calibri"/>
                <a:cs typeface="Calibri"/>
                <a:sym typeface="Calibri"/>
              </a:endParaRPr>
            </a:p>
          </p:txBody>
        </p:sp>
      </p:grpSp>
      <p:grpSp>
        <p:nvGrpSpPr>
          <p:cNvPr id="176" name="Google Shape;176;p6"/>
          <p:cNvGrpSpPr/>
          <p:nvPr/>
        </p:nvGrpSpPr>
        <p:grpSpPr>
          <a:xfrm>
            <a:off x="7408275" y="2503120"/>
            <a:ext cx="1678698" cy="2609158"/>
            <a:chOff x="5380604" y="2442302"/>
            <a:chExt cx="1808997" cy="2663168"/>
          </a:xfrm>
        </p:grpSpPr>
        <p:pic>
          <p:nvPicPr>
            <p:cNvPr id="177" name="Google Shape;177;p6"/>
            <p:cNvPicPr preferRelativeResize="0"/>
            <p:nvPr/>
          </p:nvPicPr>
          <p:blipFill rotWithShape="1">
            <a:blip r:embed="rId10">
              <a:alphaModFix/>
            </a:blip>
            <a:srcRect b="0" l="0" r="0" t="0"/>
            <a:stretch/>
          </p:blipFill>
          <p:spPr>
            <a:xfrm>
              <a:off x="5380604" y="2442302"/>
              <a:ext cx="1808997" cy="2663168"/>
            </a:xfrm>
            <a:prstGeom prst="rect">
              <a:avLst/>
            </a:prstGeom>
            <a:noFill/>
            <a:ln>
              <a:noFill/>
            </a:ln>
          </p:spPr>
        </p:pic>
        <p:sp>
          <p:nvSpPr>
            <p:cNvPr id="178" name="Google Shape;178;p6"/>
            <p:cNvSpPr/>
            <p:nvPr/>
          </p:nvSpPr>
          <p:spPr>
            <a:xfrm>
              <a:off x="6093520" y="3460260"/>
              <a:ext cx="412511" cy="405636"/>
            </a:xfrm>
            <a:prstGeom prst="flowChartConnector">
              <a:avLst/>
            </a:prstGeom>
            <a:gradFill>
              <a:gsLst>
                <a:gs pos="0">
                  <a:srgbClr val="3E7FCD"/>
                </a:gs>
                <a:gs pos="100000">
                  <a:srgbClr val="96C0FF"/>
                </a:gs>
              </a:gsLst>
              <a:lin ang="16200000" scaled="0"/>
            </a:gradFill>
            <a:ln cap="flat" cmpd="sng" w="9525">
              <a:solidFill>
                <a:srgbClr val="4A7DBA"/>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rPr lang="en-GB" sz="1800">
                  <a:solidFill>
                    <a:schemeClr val="lt1"/>
                  </a:solidFill>
                  <a:latin typeface="Calibri"/>
                  <a:ea typeface="Calibri"/>
                  <a:cs typeface="Calibri"/>
                  <a:sym typeface="Calibri"/>
                </a:rPr>
                <a:t>G</a:t>
              </a:r>
              <a:endParaRPr sz="1800">
                <a:solidFill>
                  <a:schemeClr val="lt1"/>
                </a:solidFill>
                <a:latin typeface="Calibri"/>
                <a:ea typeface="Calibri"/>
                <a:cs typeface="Calibri"/>
                <a:sym typeface="Calibri"/>
              </a:endParaRPr>
            </a:p>
          </p:txBody>
        </p:sp>
      </p:grpSp>
      <p:sp>
        <p:nvSpPr>
          <p:cNvPr id="179" name="Google Shape;179;p6"/>
          <p:cNvSpPr txBox="1"/>
          <p:nvPr/>
        </p:nvSpPr>
        <p:spPr>
          <a:xfrm>
            <a:off x="40032" y="649238"/>
            <a:ext cx="686838" cy="646331"/>
          </a:xfrm>
          <a:prstGeom prst="rect">
            <a:avLst/>
          </a:prstGeom>
          <a:solidFill>
            <a:srgbClr val="FDE9D8"/>
          </a:solidFill>
          <a:ln cap="flat" cmpd="sng" w="9525">
            <a:solidFill>
              <a:srgbClr val="002060"/>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spcBef>
                <a:spcPts val="0"/>
              </a:spcBef>
              <a:spcAft>
                <a:spcPts val="0"/>
              </a:spcAft>
              <a:buNone/>
            </a:pPr>
            <a:r>
              <a:rPr lang="en-GB" sz="1200">
                <a:solidFill>
                  <a:schemeClr val="dk1"/>
                </a:solidFill>
                <a:latin typeface="Calibri"/>
                <a:ea typeface="Calibri"/>
                <a:cs typeface="Calibri"/>
                <a:sym typeface="Calibri"/>
              </a:rPr>
              <a:t>Correct order is….</a:t>
            </a:r>
            <a:endParaRPr sz="1200">
              <a:solidFill>
                <a:schemeClr val="dk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5"/>
                                        </p:tgtEl>
                                        <p:attrNameLst>
                                          <p:attrName>style.visibility</p:attrName>
                                        </p:attrNameLst>
                                      </p:cBhvr>
                                      <p:to>
                                        <p:strVal val="visible"/>
                                      </p:to>
                                    </p:set>
                                    <p:animEffect filter="fade" transition="in">
                                      <p:cBhvr>
                                        <p:cTn dur="500"/>
                                        <p:tgtEl>
                                          <p:spTgt spid="1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1"/>
                                        </p:tgtEl>
                                        <p:attrNameLst>
                                          <p:attrName>style.visibility</p:attrName>
                                        </p:attrNameLst>
                                      </p:cBhvr>
                                      <p:to>
                                        <p:strVal val="visible"/>
                                      </p:to>
                                    </p:set>
                                    <p:animEffect filter="fade" transition="in">
                                      <p:cBhvr>
                                        <p:cTn dur="500"/>
                                        <p:tgtEl>
                                          <p:spTgt spid="16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8"/>
                                        </p:tgtEl>
                                        <p:attrNameLst>
                                          <p:attrName>style.visibility</p:attrName>
                                        </p:attrNameLst>
                                      </p:cBhvr>
                                      <p:to>
                                        <p:strVal val="visible"/>
                                      </p:to>
                                    </p:set>
                                    <p:animEffect filter="fade" transition="in">
                                      <p:cBhvr>
                                        <p:cTn dur="500"/>
                                        <p:tgtEl>
                                          <p:spTgt spid="1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4"/>
                                        </p:tgtEl>
                                        <p:attrNameLst>
                                          <p:attrName>style.visibility</p:attrName>
                                        </p:attrNameLst>
                                      </p:cBhvr>
                                      <p:to>
                                        <p:strVal val="visible"/>
                                      </p:to>
                                    </p:set>
                                    <p:animEffect filter="fade" transition="in">
                                      <p:cBhvr>
                                        <p:cTn dur="500"/>
                                        <p:tgtEl>
                                          <p:spTgt spid="16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7"/>
                                        </p:tgtEl>
                                        <p:attrNameLst>
                                          <p:attrName>style.visibility</p:attrName>
                                        </p:attrNameLst>
                                      </p:cBhvr>
                                      <p:to>
                                        <p:strVal val="visible"/>
                                      </p:to>
                                    </p:set>
                                    <p:animEffect filter="fade" transition="in">
                                      <p:cBhvr>
                                        <p:cTn dur="500"/>
                                        <p:tgtEl>
                                          <p:spTgt spid="16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0"/>
                                        </p:tgtEl>
                                        <p:attrNameLst>
                                          <p:attrName>style.visibility</p:attrName>
                                        </p:attrNameLst>
                                      </p:cBhvr>
                                      <p:to>
                                        <p:strVal val="visible"/>
                                      </p:to>
                                    </p:set>
                                    <p:animEffect filter="fade" transition="in">
                                      <p:cBhvr>
                                        <p:cTn dur="500"/>
                                        <p:tgtEl>
                                          <p:spTgt spid="17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3"/>
                                        </p:tgtEl>
                                        <p:attrNameLst>
                                          <p:attrName>style.visibility</p:attrName>
                                        </p:attrNameLst>
                                      </p:cBhvr>
                                      <p:to>
                                        <p:strVal val="visible"/>
                                      </p:to>
                                    </p:set>
                                    <p:animEffect filter="fade" transition="in">
                                      <p:cBhvr>
                                        <p:cTn dur="500"/>
                                        <p:tgtEl>
                                          <p:spTgt spid="17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6"/>
                                        </p:tgtEl>
                                        <p:attrNameLst>
                                          <p:attrName>style.visibility</p:attrName>
                                        </p:attrNameLst>
                                      </p:cBhvr>
                                      <p:to>
                                        <p:strVal val="visible"/>
                                      </p:to>
                                    </p:set>
                                    <p:animEffect filter="fade" transition="in">
                                      <p:cBhvr>
                                        <p:cTn dur="500"/>
                                        <p:tgtEl>
                                          <p:spTgt spid="17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sp>
        <p:nvSpPr>
          <p:cNvPr id="184" name="Google Shape;184;p7"/>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GB" u="sng"/>
              <a:t>Clinical trials – the details</a:t>
            </a:r>
            <a:endParaRPr u="sng"/>
          </a:p>
        </p:txBody>
      </p:sp>
      <p:sp>
        <p:nvSpPr>
          <p:cNvPr id="185" name="Google Shape;185;p7"/>
          <p:cNvSpPr txBox="1"/>
          <p:nvPr>
            <p:ph idx="1" type="body"/>
          </p:nvPr>
        </p:nvSpPr>
        <p:spPr>
          <a:xfrm>
            <a:off x="457200" y="1200150"/>
            <a:ext cx="8229600" cy="3943349"/>
          </a:xfrm>
          <a:prstGeom prst="rect">
            <a:avLst/>
          </a:prstGeom>
          <a:noFill/>
          <a:ln>
            <a:noFill/>
          </a:ln>
        </p:spPr>
        <p:txBody>
          <a:bodyPr anchorCtr="0" anchor="t" bIns="45700" lIns="91425" spcFirstLastPara="1" rIns="91425" wrap="square" tIns="45700">
            <a:normAutofit/>
          </a:bodyPr>
          <a:lstStyle/>
          <a:p>
            <a:pPr indent="0" lvl="0" marL="0" rtl="0" algn="l">
              <a:lnSpc>
                <a:spcPct val="80000"/>
              </a:lnSpc>
              <a:spcBef>
                <a:spcPts val="0"/>
              </a:spcBef>
              <a:spcAft>
                <a:spcPts val="0"/>
              </a:spcAft>
              <a:buClr>
                <a:schemeClr val="dk1"/>
              </a:buClr>
              <a:buSzPts val="2960"/>
              <a:buNone/>
            </a:pPr>
            <a:r>
              <a:rPr lang="en-GB" sz="2960"/>
              <a:t>Watch this </a:t>
            </a:r>
            <a:r>
              <a:rPr lang="en-GB" sz="2960" u="sng">
                <a:solidFill>
                  <a:schemeClr val="hlink"/>
                </a:solidFill>
                <a:hlinkClick r:id="rId3"/>
              </a:rPr>
              <a:t>video</a:t>
            </a:r>
            <a:r>
              <a:rPr lang="en-GB" sz="2960"/>
              <a:t> (until 3:32) and write down definitions/explanations for the following key words:</a:t>
            </a:r>
            <a:endParaRPr/>
          </a:p>
          <a:p>
            <a:pPr indent="-514350" lvl="0" marL="1055687" rtl="0" algn="l">
              <a:lnSpc>
                <a:spcPct val="80000"/>
              </a:lnSpc>
              <a:spcBef>
                <a:spcPts val="592"/>
              </a:spcBef>
              <a:spcAft>
                <a:spcPts val="0"/>
              </a:spcAft>
              <a:buClr>
                <a:schemeClr val="dk1"/>
              </a:buClr>
              <a:buSzPts val="2960"/>
              <a:buFont typeface="Calibri"/>
              <a:buAutoNum type="arabicParenR"/>
            </a:pPr>
            <a:r>
              <a:rPr lang="en-GB" sz="2960"/>
              <a:t>Placebo</a:t>
            </a:r>
            <a:endParaRPr/>
          </a:p>
          <a:p>
            <a:pPr indent="-514350" lvl="0" marL="1055687" rtl="0" algn="l">
              <a:lnSpc>
                <a:spcPct val="80000"/>
              </a:lnSpc>
              <a:spcBef>
                <a:spcPts val="592"/>
              </a:spcBef>
              <a:spcAft>
                <a:spcPts val="0"/>
              </a:spcAft>
              <a:buClr>
                <a:schemeClr val="dk1"/>
              </a:buClr>
              <a:buSzPts val="2960"/>
              <a:buFont typeface="Calibri"/>
              <a:buAutoNum type="arabicParenR"/>
            </a:pPr>
            <a:r>
              <a:rPr lang="en-GB" sz="2960"/>
              <a:t>Double-blind</a:t>
            </a:r>
            <a:endParaRPr/>
          </a:p>
          <a:p>
            <a:pPr indent="-514350" lvl="0" marL="1055687" rtl="0" algn="l">
              <a:lnSpc>
                <a:spcPct val="80000"/>
              </a:lnSpc>
              <a:spcBef>
                <a:spcPts val="592"/>
              </a:spcBef>
              <a:spcAft>
                <a:spcPts val="0"/>
              </a:spcAft>
              <a:buClr>
                <a:schemeClr val="dk1"/>
              </a:buClr>
              <a:buSzPts val="2960"/>
              <a:buFont typeface="Calibri"/>
              <a:buAutoNum type="arabicParenR"/>
            </a:pPr>
            <a:r>
              <a:rPr lang="en-GB" sz="2960"/>
              <a:t>FDA (</a:t>
            </a:r>
            <a:r>
              <a:rPr lang="en-GB" sz="1202"/>
              <a:t>what does it stand for</a:t>
            </a:r>
            <a:r>
              <a:rPr lang="en-GB" sz="2960"/>
              <a:t>)</a:t>
            </a:r>
            <a:endParaRPr/>
          </a:p>
          <a:p>
            <a:pPr indent="-514350" lvl="0" marL="1055687" rtl="0" algn="l">
              <a:lnSpc>
                <a:spcPct val="80000"/>
              </a:lnSpc>
              <a:spcBef>
                <a:spcPts val="592"/>
              </a:spcBef>
              <a:spcAft>
                <a:spcPts val="0"/>
              </a:spcAft>
              <a:buClr>
                <a:schemeClr val="dk1"/>
              </a:buClr>
              <a:buSzPts val="2960"/>
              <a:buFont typeface="Calibri"/>
              <a:buAutoNum type="arabicParenR"/>
            </a:pPr>
            <a:r>
              <a:rPr lang="en-GB" sz="2960"/>
              <a:t>Phase 1</a:t>
            </a:r>
            <a:endParaRPr/>
          </a:p>
          <a:p>
            <a:pPr indent="-514350" lvl="0" marL="1055687" rtl="0" algn="l">
              <a:lnSpc>
                <a:spcPct val="80000"/>
              </a:lnSpc>
              <a:spcBef>
                <a:spcPts val="592"/>
              </a:spcBef>
              <a:spcAft>
                <a:spcPts val="0"/>
              </a:spcAft>
              <a:buClr>
                <a:schemeClr val="dk1"/>
              </a:buClr>
              <a:buSzPts val="2960"/>
              <a:buFont typeface="Calibri"/>
              <a:buAutoNum type="arabicParenR"/>
            </a:pPr>
            <a:r>
              <a:rPr lang="en-GB" sz="2960"/>
              <a:t>Phase 2</a:t>
            </a:r>
            <a:endParaRPr/>
          </a:p>
          <a:p>
            <a:pPr indent="-514350" lvl="0" marL="1055687" rtl="0" algn="l">
              <a:lnSpc>
                <a:spcPct val="80000"/>
              </a:lnSpc>
              <a:spcBef>
                <a:spcPts val="592"/>
              </a:spcBef>
              <a:spcAft>
                <a:spcPts val="0"/>
              </a:spcAft>
              <a:buClr>
                <a:schemeClr val="dk1"/>
              </a:buClr>
              <a:buSzPts val="2960"/>
              <a:buFont typeface="Calibri"/>
              <a:buAutoNum type="arabicParenR"/>
            </a:pPr>
            <a:r>
              <a:rPr lang="en-GB" sz="2960"/>
              <a:t>Phase 3</a:t>
            </a:r>
            <a:endParaRPr/>
          </a:p>
          <a:p>
            <a:pPr indent="-121284" lvl="1" marL="742950" rtl="0" algn="l">
              <a:lnSpc>
                <a:spcPct val="80000"/>
              </a:lnSpc>
              <a:spcBef>
                <a:spcPts val="518"/>
              </a:spcBef>
              <a:spcAft>
                <a:spcPts val="0"/>
              </a:spcAft>
              <a:buClr>
                <a:schemeClr val="dk1"/>
              </a:buClr>
              <a:buSzPts val="2590"/>
              <a:buNone/>
            </a:pPr>
            <a:r>
              <a:t/>
            </a:r>
            <a:endParaRPr sz="2590"/>
          </a:p>
        </p:txBody>
      </p:sp>
      <p:sp>
        <p:nvSpPr>
          <p:cNvPr id="186" name="Google Shape;186;p7"/>
          <p:cNvSpPr txBox="1"/>
          <p:nvPr/>
        </p:nvSpPr>
        <p:spPr>
          <a:xfrm>
            <a:off x="5164532" y="2860243"/>
            <a:ext cx="3242484" cy="1754326"/>
          </a:xfrm>
          <a:prstGeom prst="rect">
            <a:avLst/>
          </a:prstGeom>
          <a:solidFill>
            <a:srgbClr val="FDE9D8"/>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GB" sz="1800" u="sng">
                <a:solidFill>
                  <a:schemeClr val="dk1"/>
                </a:solidFill>
                <a:latin typeface="Calibri"/>
                <a:ea typeface="Calibri"/>
                <a:cs typeface="Calibri"/>
                <a:sym typeface="Calibri"/>
              </a:rPr>
              <a:t>Bonus Question:</a:t>
            </a:r>
            <a:endParaRPr/>
          </a:p>
          <a:p>
            <a:pPr indent="0" lvl="0" marL="0" marR="0" rtl="0" algn="l">
              <a:spcBef>
                <a:spcPts val="0"/>
              </a:spcBef>
              <a:spcAft>
                <a:spcPts val="0"/>
              </a:spcAft>
              <a:buNone/>
            </a:pPr>
            <a:r>
              <a:rPr lang="en-GB" sz="1800">
                <a:solidFill>
                  <a:schemeClr val="dk1"/>
                </a:solidFill>
                <a:latin typeface="Calibri"/>
                <a:ea typeface="Calibri"/>
                <a:cs typeface="Calibri"/>
                <a:sym typeface="Calibri"/>
              </a:rPr>
              <a:t>What do you think happens in ‘</a:t>
            </a:r>
            <a:r>
              <a:rPr b="1" lang="en-GB" sz="1800">
                <a:solidFill>
                  <a:schemeClr val="dk1"/>
                </a:solidFill>
                <a:latin typeface="Calibri"/>
                <a:ea typeface="Calibri"/>
                <a:cs typeface="Calibri"/>
                <a:sym typeface="Calibri"/>
              </a:rPr>
              <a:t>Phase 4</a:t>
            </a:r>
            <a:r>
              <a:rPr lang="en-GB" sz="1800">
                <a:solidFill>
                  <a:schemeClr val="dk1"/>
                </a:solidFill>
                <a:latin typeface="Calibri"/>
                <a:ea typeface="Calibri"/>
                <a:cs typeface="Calibri"/>
                <a:sym typeface="Calibri"/>
              </a:rPr>
              <a:t>’ after the drug or vaccine has been approved and released for use by the general public?</a:t>
            </a:r>
            <a:endParaRPr sz="1800">
              <a:solidFill>
                <a:schemeClr val="dk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 name="Shape 191"/>
        <p:cNvGrpSpPr/>
        <p:nvPr/>
      </p:nvGrpSpPr>
      <p:grpSpPr>
        <a:xfrm>
          <a:off x="0" y="0"/>
          <a:ext cx="0" cy="0"/>
          <a:chOff x="0" y="0"/>
          <a:chExt cx="0" cy="0"/>
        </a:xfrm>
      </p:grpSpPr>
      <p:sp>
        <p:nvSpPr>
          <p:cNvPr id="192" name="Google Shape;192;gb9dd8e314c_0_0"/>
          <p:cNvSpPr txBox="1"/>
          <p:nvPr>
            <p:ph type="title"/>
          </p:nvPr>
        </p:nvSpPr>
        <p:spPr>
          <a:xfrm>
            <a:off x="457200" y="205979"/>
            <a:ext cx="8229600" cy="8574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n-GB" sz="3300"/>
              <a:t>What do you think happens if adverse effects are identified during the clinical trials</a:t>
            </a:r>
            <a:endParaRPr sz="3300"/>
          </a:p>
        </p:txBody>
      </p:sp>
      <p:sp>
        <p:nvSpPr>
          <p:cNvPr id="193" name="Google Shape;193;gb9dd8e314c_0_0"/>
          <p:cNvSpPr txBox="1"/>
          <p:nvPr>
            <p:ph idx="1" type="body"/>
          </p:nvPr>
        </p:nvSpPr>
        <p:spPr>
          <a:xfrm>
            <a:off x="308625" y="1469001"/>
            <a:ext cx="8229600" cy="3394500"/>
          </a:xfrm>
          <a:prstGeom prst="rect">
            <a:avLst/>
          </a:prstGeom>
        </p:spPr>
        <p:txBody>
          <a:bodyPr anchorCtr="0" anchor="t" bIns="45700" lIns="91425" spcFirstLastPara="1" rIns="91425" wrap="square" tIns="45700">
            <a:noAutofit/>
          </a:bodyPr>
          <a:lstStyle/>
          <a:p>
            <a:pPr indent="-368300" lvl="0" marL="457200" rtl="0" algn="l">
              <a:spcBef>
                <a:spcPts val="360"/>
              </a:spcBef>
              <a:spcAft>
                <a:spcPts val="0"/>
              </a:spcAft>
              <a:buSzPts val="2200"/>
              <a:buChar char="•"/>
            </a:pPr>
            <a:r>
              <a:rPr lang="en-GB" sz="2200"/>
              <a:t>If adverse effects are identified, clinical trials are paused and the individual is given treatment and the case is investigated.</a:t>
            </a:r>
            <a:endParaRPr sz="2200"/>
          </a:p>
          <a:p>
            <a:pPr indent="-368300" lvl="0" marL="457200" rtl="0" algn="l">
              <a:spcBef>
                <a:spcPts val="0"/>
              </a:spcBef>
              <a:spcAft>
                <a:spcPts val="0"/>
              </a:spcAft>
              <a:buSzPts val="2200"/>
              <a:buChar char="•"/>
            </a:pPr>
            <a:r>
              <a:rPr lang="en-GB" sz="2200"/>
              <a:t>Adverse effects can range from headaches and </a:t>
            </a:r>
            <a:r>
              <a:rPr lang="en-GB" sz="2200"/>
              <a:t>diarrhea</a:t>
            </a:r>
            <a:r>
              <a:rPr lang="en-GB" sz="2200"/>
              <a:t> to more serious adverse effects such as blackouts.</a:t>
            </a:r>
            <a:endParaRPr sz="2200"/>
          </a:p>
          <a:p>
            <a:pPr indent="-368300" lvl="0" marL="457200" rtl="0" algn="l">
              <a:spcBef>
                <a:spcPts val="0"/>
              </a:spcBef>
              <a:spcAft>
                <a:spcPts val="0"/>
              </a:spcAft>
              <a:buSzPts val="2200"/>
              <a:buChar char="•"/>
            </a:pPr>
            <a:r>
              <a:rPr lang="en-GB" sz="2200"/>
              <a:t>Clinicians will then try to establish whether this adverse effect was caused by the vaccine or not.</a:t>
            </a:r>
            <a:endParaRPr sz="2200"/>
          </a:p>
          <a:p>
            <a:pPr indent="-368300" lvl="0" marL="457200" rtl="0" algn="l">
              <a:spcBef>
                <a:spcPts val="0"/>
              </a:spcBef>
              <a:spcAft>
                <a:spcPts val="0"/>
              </a:spcAft>
              <a:buSzPts val="2200"/>
              <a:buChar char="•"/>
            </a:pPr>
            <a:r>
              <a:rPr lang="en-GB" sz="2200"/>
              <a:t>If the adverse effect is found to be linked to the vaccine, depending on the severity of the adverse effect and the frequency (number of times it happens), the clinical trials may be stopped altogether.</a:t>
            </a:r>
            <a:endParaRPr sz="2200"/>
          </a:p>
        </p:txBody>
      </p:sp>
      <p:pic>
        <p:nvPicPr>
          <p:cNvPr id="194" name="Google Shape;194;gb9dd8e314c_0_0"/>
          <p:cNvPicPr preferRelativeResize="0"/>
          <p:nvPr/>
        </p:nvPicPr>
        <p:blipFill>
          <a:blip r:embed="rId3">
            <a:alphaModFix/>
          </a:blip>
          <a:stretch>
            <a:fillRect/>
          </a:stretch>
        </p:blipFill>
        <p:spPr>
          <a:xfrm>
            <a:off x="7011308" y="679749"/>
            <a:ext cx="749974" cy="749401"/>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
                                            <p:txEl>
                                              <p:pRg end="0" st="0"/>
                                            </p:txEl>
                                          </p:spTgt>
                                        </p:tgtEl>
                                        <p:attrNameLst>
                                          <p:attrName>style.visibility</p:attrName>
                                        </p:attrNameLst>
                                      </p:cBhvr>
                                      <p:to>
                                        <p:strVal val="visible"/>
                                      </p:to>
                                    </p:set>
                                    <p:animEffect filter="fade" transition="in">
                                      <p:cBhvr>
                                        <p:cTn dur="1000"/>
                                        <p:tgtEl>
                                          <p:spTgt spid="193">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
                                            <p:txEl>
                                              <p:pRg end="1" st="1"/>
                                            </p:txEl>
                                          </p:spTgt>
                                        </p:tgtEl>
                                        <p:attrNameLst>
                                          <p:attrName>style.visibility</p:attrName>
                                        </p:attrNameLst>
                                      </p:cBhvr>
                                      <p:to>
                                        <p:strVal val="visible"/>
                                      </p:to>
                                    </p:set>
                                    <p:animEffect filter="fade" transition="in">
                                      <p:cBhvr>
                                        <p:cTn dur="1000"/>
                                        <p:tgtEl>
                                          <p:spTgt spid="193">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
                                            <p:txEl>
                                              <p:pRg end="2" st="2"/>
                                            </p:txEl>
                                          </p:spTgt>
                                        </p:tgtEl>
                                        <p:attrNameLst>
                                          <p:attrName>style.visibility</p:attrName>
                                        </p:attrNameLst>
                                      </p:cBhvr>
                                      <p:to>
                                        <p:strVal val="visible"/>
                                      </p:to>
                                    </p:set>
                                    <p:animEffect filter="fade" transition="in">
                                      <p:cBhvr>
                                        <p:cTn dur="1000"/>
                                        <p:tgtEl>
                                          <p:spTgt spid="193">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
                                            <p:txEl>
                                              <p:pRg end="3" st="3"/>
                                            </p:txEl>
                                          </p:spTgt>
                                        </p:tgtEl>
                                        <p:attrNameLst>
                                          <p:attrName>style.visibility</p:attrName>
                                        </p:attrNameLst>
                                      </p:cBhvr>
                                      <p:to>
                                        <p:strVal val="visible"/>
                                      </p:to>
                                    </p:set>
                                    <p:animEffect filter="fade" transition="in">
                                      <p:cBhvr>
                                        <p:cTn dur="1000"/>
                                        <p:tgtEl>
                                          <p:spTgt spid="193">
                                            <p:txEl>
                                              <p:pRg end="3" st="3"/>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98" name="Shape 198"/>
        <p:cNvGrpSpPr/>
        <p:nvPr/>
      </p:nvGrpSpPr>
      <p:grpSpPr>
        <a:xfrm>
          <a:off x="0" y="0"/>
          <a:ext cx="0" cy="0"/>
          <a:chOff x="0" y="0"/>
          <a:chExt cx="0" cy="0"/>
        </a:xfrm>
      </p:grpSpPr>
      <p:pic>
        <p:nvPicPr>
          <p:cNvPr descr="More Covid-19 vaccination centres now open | Healthwatch Wiltshire" id="199" name="Google Shape;199;p8"/>
          <p:cNvPicPr preferRelativeResize="0"/>
          <p:nvPr/>
        </p:nvPicPr>
        <p:blipFill rotWithShape="1">
          <a:blip r:embed="rId3">
            <a:alphaModFix/>
          </a:blip>
          <a:srcRect b="-2" l="2605" r="5837" t="0"/>
          <a:stretch/>
        </p:blipFill>
        <p:spPr>
          <a:xfrm>
            <a:off x="20" y="10"/>
            <a:ext cx="9143979" cy="5143490"/>
          </a:xfrm>
          <a:prstGeom prst="rect">
            <a:avLst/>
          </a:prstGeom>
          <a:noFill/>
          <a:ln>
            <a:noFill/>
          </a:ln>
        </p:spPr>
      </p:pic>
      <p:sp>
        <p:nvSpPr>
          <p:cNvPr id="200" name="Google Shape;200;p8"/>
          <p:cNvSpPr/>
          <p:nvPr/>
        </p:nvSpPr>
        <p:spPr>
          <a:xfrm flipH="1">
            <a:off x="0" y="748631"/>
            <a:ext cx="4512879" cy="4394869"/>
          </a:xfrm>
          <a:custGeom>
            <a:rect b="b" l="l" r="r" t="t"/>
            <a:pathLst>
              <a:path extrusionOk="0" h="1298" w="1333">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lt1">
              <a:alpha val="74901"/>
            </a:schemeClr>
          </a:solidFill>
          <a:ln>
            <a:noFill/>
          </a:ln>
        </p:spPr>
        <p:txBody>
          <a:bodyPr anchorCtr="0" anchor="t" bIns="45700" lIns="91425" spcFirstLastPara="1" rIns="91425" wrap="square" tIns="45700">
            <a:normAutofit/>
          </a:bodyPr>
          <a:lstStyle/>
          <a:p>
            <a:pPr indent="0" lvl="0" marL="0" marR="0" rtl="0" algn="ctr">
              <a:spcBef>
                <a:spcPts val="0"/>
              </a:spcBef>
              <a:spcAft>
                <a:spcPts val="0"/>
              </a:spcAft>
              <a:buClr>
                <a:schemeClr val="dk1"/>
              </a:buClr>
              <a:buSzPts val="1600"/>
              <a:buFont typeface="Arial"/>
              <a:buNone/>
            </a:pPr>
            <a:r>
              <a:t/>
            </a:r>
            <a:endParaRPr sz="1600" cap="none">
              <a:solidFill>
                <a:schemeClr val="dk1"/>
              </a:solidFill>
              <a:latin typeface="Calibri"/>
              <a:ea typeface="Calibri"/>
              <a:cs typeface="Calibri"/>
              <a:sym typeface="Calibri"/>
            </a:endParaRPr>
          </a:p>
        </p:txBody>
      </p:sp>
      <p:sp>
        <p:nvSpPr>
          <p:cNvPr id="201" name="Google Shape;201;p8"/>
          <p:cNvSpPr txBox="1"/>
          <p:nvPr>
            <p:ph type="title"/>
          </p:nvPr>
        </p:nvSpPr>
        <p:spPr>
          <a:xfrm>
            <a:off x="532086" y="1435462"/>
            <a:ext cx="3153102" cy="1007066"/>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2100"/>
              <a:buFont typeface="Calibri"/>
              <a:buNone/>
            </a:pPr>
            <a:r>
              <a:rPr lang="en-GB" sz="2100"/>
              <a:t>So how did </a:t>
            </a:r>
            <a:r>
              <a:rPr lang="en-GB" sz="2100"/>
              <a:t>COVID</a:t>
            </a:r>
            <a:r>
              <a:rPr lang="en-GB" sz="2100"/>
              <a:t>-19 vaccine get developed so quickly?</a:t>
            </a:r>
            <a:endParaRPr sz="2100"/>
          </a:p>
        </p:txBody>
      </p:sp>
      <p:cxnSp>
        <p:nvCxnSpPr>
          <p:cNvPr id="202" name="Google Shape;202;p8"/>
          <p:cNvCxnSpPr/>
          <p:nvPr/>
        </p:nvCxnSpPr>
        <p:spPr>
          <a:xfrm>
            <a:off x="1715288" y="2502854"/>
            <a:ext cx="701565" cy="0"/>
          </a:xfrm>
          <a:prstGeom prst="straightConnector1">
            <a:avLst/>
          </a:prstGeom>
          <a:noFill/>
          <a:ln cap="sq" cmpd="sng" w="25400">
            <a:solidFill>
              <a:srgbClr val="262626"/>
            </a:solidFill>
            <a:prstDash val="solid"/>
            <a:bevel/>
            <a:headEnd len="sm" w="sm" type="none"/>
            <a:tailEnd len="sm" w="sm" type="none"/>
          </a:ln>
        </p:spPr>
      </p:cxnSp>
      <p:sp>
        <p:nvSpPr>
          <p:cNvPr id="203" name="Google Shape;203;p8"/>
          <p:cNvSpPr txBox="1"/>
          <p:nvPr>
            <p:ph idx="1" type="body"/>
          </p:nvPr>
        </p:nvSpPr>
        <p:spPr>
          <a:xfrm>
            <a:off x="394137" y="2563178"/>
            <a:ext cx="3444765" cy="2318201"/>
          </a:xfrm>
          <a:prstGeom prst="rect">
            <a:avLst/>
          </a:prstGeom>
          <a:noFill/>
          <a:ln>
            <a:noFill/>
          </a:ln>
        </p:spPr>
        <p:txBody>
          <a:bodyPr anchorCtr="0" anchor="ctr" bIns="45700" lIns="91425" spcFirstLastPara="1" rIns="91425" wrap="square" tIns="45700">
            <a:normAutofit/>
          </a:bodyPr>
          <a:lstStyle/>
          <a:p>
            <a:pPr indent="-342900" lvl="0" marL="342900" rtl="0" algn="l">
              <a:spcBef>
                <a:spcPts val="0"/>
              </a:spcBef>
              <a:spcAft>
                <a:spcPts val="0"/>
              </a:spcAft>
              <a:buClr>
                <a:schemeClr val="dk1"/>
              </a:buClr>
              <a:buSzPts val="1600"/>
              <a:buChar char="•"/>
            </a:pPr>
            <a:r>
              <a:rPr b="1" lang="en-GB" sz="1600"/>
              <a:t>Read this </a:t>
            </a:r>
            <a:r>
              <a:rPr b="1" lang="en-GB" sz="1600" u="sng">
                <a:solidFill>
                  <a:schemeClr val="hlink"/>
                </a:solidFill>
                <a:hlinkClick r:id="rId4"/>
              </a:rPr>
              <a:t>text</a:t>
            </a:r>
            <a:r>
              <a:rPr b="1" lang="en-GB" sz="1600"/>
              <a:t> from the science journal Nature and identify at least 5 reasons why the </a:t>
            </a:r>
            <a:r>
              <a:rPr b="1" lang="en-GB" sz="1600"/>
              <a:t>COVID</a:t>
            </a:r>
            <a:r>
              <a:rPr b="1" lang="en-GB" sz="1600"/>
              <a:t>-19 vaccine was developed so quickly.</a:t>
            </a:r>
            <a:endParaRPr/>
          </a:p>
          <a:p>
            <a:pPr indent="-342900" lvl="0" marL="342900" rtl="0" algn="l">
              <a:spcBef>
                <a:spcPts val="320"/>
              </a:spcBef>
              <a:spcAft>
                <a:spcPts val="0"/>
              </a:spcAft>
              <a:buClr>
                <a:schemeClr val="dk1"/>
              </a:buClr>
              <a:buSzPts val="1600"/>
              <a:buChar char="•"/>
            </a:pPr>
            <a:r>
              <a:rPr b="1" lang="en-GB" sz="1600"/>
              <a:t>As well as highlighting the reasons, circle anything you aren’t sure of the meaning of.</a:t>
            </a:r>
            <a:endParaRPr b="1" sz="1600"/>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2021-01-16T18:41:57Z</dcterms:created>
  <dc:creator>Edison Huynh</dc:creator>
</cp:coreProperties>
</file>