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5143500" cx="9144000"/>
  <p:notesSz cx="6858000" cy="9144000"/>
  <p:embeddedFontLst>
    <p:embeddedFont>
      <p:font typeface="Lato"/>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22" roundtripDataSignature="AMtx7mjGXuKwtYJSKman7VA1s5k3upYb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italic.fntdata"/><Relationship Id="rId11" Type="http://schemas.openxmlformats.org/officeDocument/2006/relationships/slide" Target="slides/slide5.xml"/><Relationship Id="rId22" Type="http://customschemas.google.com/relationships/presentationmetadata" Target="metadata"/><Relationship Id="rId10" Type="http://schemas.openxmlformats.org/officeDocument/2006/relationships/slide" Target="slides/slide4.xml"/><Relationship Id="rId21" Type="http://schemas.openxmlformats.org/officeDocument/2006/relationships/font" Target="fonts/Lato-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Lato-bold.fntdata"/><Relationship Id="rId6" Type="http://schemas.openxmlformats.org/officeDocument/2006/relationships/notesMaster" Target="notesMasters/notesMaster1.xml"/><Relationship Id="rId18" Type="http://schemas.openxmlformats.org/officeDocument/2006/relationships/font" Target="fonts/Lato-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Brainstorm about factors before revealing the slide (the main point being, as well as a ‘increasing the supply’ reason, it’s also important to develop lots of different vaccines as some may work better on certain demographics than others).</a:t>
            </a:r>
            <a:endParaRPr/>
          </a:p>
        </p:txBody>
      </p:sp>
      <p:sp>
        <p:nvSpPr>
          <p:cNvPr id="178" name="Google Shape;178;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 name="Google Shape;185;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 Immune (B) pathogen (C) antigen</a:t>
            </a:r>
            <a:endParaRPr/>
          </a:p>
        </p:txBody>
      </p:sp>
      <p:sp>
        <p:nvSpPr>
          <p:cNvPr id="122" name="Google Shape;12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Solicit questions from students, what have they heard, what do they know? (remember, refer them back to the first lesson where we discussed critical thinking skills – REAL and the five Ws and one H question)</a:t>
            </a:r>
            <a:endParaRPr/>
          </a:p>
        </p:txBody>
      </p:sp>
      <p:sp>
        <p:nvSpPr>
          <p:cNvPr id="129" name="Google Shape;129;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DNA (Deoxyribonucleic acid): </a:t>
            </a:r>
            <a:r>
              <a:rPr b="0" i="0" lang="en-US">
                <a:solidFill>
                  <a:srgbClr val="202124"/>
                </a:solidFill>
                <a:latin typeface="arial"/>
                <a:ea typeface="arial"/>
                <a:cs typeface="arial"/>
                <a:sym typeface="arial"/>
              </a:rPr>
              <a:t>a self-replicating material that is present in nearly all living organisms as the main constituent of chromosomes. It is the carrier of genetic information. Found in the nucleus of cells.</a:t>
            </a:r>
            <a:endParaRPr/>
          </a:p>
          <a:p>
            <a:pPr indent="0" lvl="0" marL="0" rtl="0" algn="l">
              <a:spcBef>
                <a:spcPts val="0"/>
              </a:spcBef>
              <a:spcAft>
                <a:spcPts val="0"/>
              </a:spcAft>
              <a:buNone/>
            </a:pPr>
            <a:r>
              <a:t/>
            </a:r>
            <a:endParaRPr b="0" i="0">
              <a:solidFill>
                <a:srgbClr val="202124"/>
              </a:solidFill>
              <a:latin typeface="arial"/>
              <a:ea typeface="arial"/>
              <a:cs typeface="arial"/>
              <a:sym typeface="arial"/>
            </a:endParaRPr>
          </a:p>
          <a:p>
            <a:pPr indent="0" lvl="0" marL="0" rtl="0" algn="l">
              <a:spcBef>
                <a:spcPts val="0"/>
              </a:spcBef>
              <a:spcAft>
                <a:spcPts val="0"/>
              </a:spcAft>
              <a:buNone/>
            </a:pPr>
            <a:r>
              <a:rPr b="0" i="0" lang="en-US">
                <a:solidFill>
                  <a:srgbClr val="202124"/>
                </a:solidFill>
                <a:latin typeface="arial"/>
                <a:ea typeface="arial"/>
                <a:cs typeface="arial"/>
                <a:sym typeface="arial"/>
              </a:rPr>
              <a:t>RNA (Ribonucleic acid): ribonucleic acid, a nucleic acid present in all living cells. Its principal role is to act as a messenger carrying instructions from DNA for controlling the synthesis of proteins</a:t>
            </a:r>
            <a:endParaRPr/>
          </a:p>
          <a:p>
            <a:pPr indent="0" lvl="0" marL="0" rtl="0" algn="l">
              <a:spcBef>
                <a:spcPts val="0"/>
              </a:spcBef>
              <a:spcAft>
                <a:spcPts val="0"/>
              </a:spcAft>
              <a:buNone/>
            </a:pPr>
            <a:r>
              <a:t/>
            </a:r>
            <a:endParaRPr b="0" i="0">
              <a:solidFill>
                <a:srgbClr val="202124"/>
              </a:solidFill>
              <a:latin typeface="arial"/>
              <a:ea typeface="arial"/>
              <a:cs typeface="arial"/>
              <a:sym typeface="arial"/>
            </a:endParaRPr>
          </a:p>
          <a:p>
            <a:pPr indent="0" lvl="0" marL="0" rtl="0" algn="l">
              <a:spcBef>
                <a:spcPts val="0"/>
              </a:spcBef>
              <a:spcAft>
                <a:spcPts val="0"/>
              </a:spcAft>
              <a:buNone/>
            </a:pPr>
            <a:r>
              <a:rPr b="0" i="0" lang="en-US">
                <a:solidFill>
                  <a:srgbClr val="202124"/>
                </a:solidFill>
                <a:latin typeface="arial"/>
                <a:ea typeface="arial"/>
                <a:cs typeface="arial"/>
                <a:sym typeface="arial"/>
              </a:rPr>
              <a:t>Adjuvants: Definition given on slide</a:t>
            </a:r>
            <a:endParaRPr/>
          </a:p>
          <a:p>
            <a:pPr indent="0" lvl="0" marL="0" rtl="0" algn="l">
              <a:spcBef>
                <a:spcPts val="0"/>
              </a:spcBef>
              <a:spcAft>
                <a:spcPts val="0"/>
              </a:spcAft>
              <a:buNone/>
            </a:pPr>
            <a:r>
              <a:rPr b="0" i="0" lang="en-US">
                <a:solidFill>
                  <a:srgbClr val="202124"/>
                </a:solidFill>
                <a:latin typeface="arial"/>
                <a:ea typeface="arial"/>
                <a:cs typeface="arial"/>
                <a:sym typeface="arial"/>
              </a:rPr>
              <a:t>Replicate: in this context, means to multiply with ‘daughter’ cells carrying the same genetic information as the parent cell.</a:t>
            </a:r>
            <a:endParaRPr/>
          </a:p>
          <a:p>
            <a:pPr indent="0" lvl="0" marL="0" rtl="0" algn="l">
              <a:spcBef>
                <a:spcPts val="0"/>
              </a:spcBef>
              <a:spcAft>
                <a:spcPts val="0"/>
              </a:spcAft>
              <a:buNone/>
            </a:pPr>
            <a:r>
              <a:t/>
            </a:r>
            <a:endParaRPr b="0" i="0">
              <a:solidFill>
                <a:srgbClr val="202124"/>
              </a:solidFill>
              <a:latin typeface="arial"/>
              <a:ea typeface="arial"/>
              <a:cs typeface="arial"/>
              <a:sym typeface="arial"/>
            </a:endParaRPr>
          </a:p>
          <a:p>
            <a:pPr indent="0" lvl="0" marL="0" rtl="0" algn="l">
              <a:spcBef>
                <a:spcPts val="0"/>
              </a:spcBef>
              <a:spcAft>
                <a:spcPts val="0"/>
              </a:spcAft>
              <a:buNone/>
            </a:pPr>
            <a:r>
              <a:t/>
            </a:r>
            <a:endParaRPr/>
          </a:p>
        </p:txBody>
      </p:sp>
      <p:sp>
        <p:nvSpPr>
          <p:cNvPr id="138" name="Google Shape;138;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Reveal answers for students to check their complete worksheet.</a:t>
            </a:r>
            <a:endParaRPr/>
          </a:p>
        </p:txBody>
      </p:sp>
      <p:sp>
        <p:nvSpPr>
          <p:cNvPr id="166" name="Google Shape;166;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685800" y="1597819"/>
            <a:ext cx="7772400" cy="1102519"/>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5"/>
          <p:cNvSpPr txBox="1"/>
          <p:nvPr>
            <p:ph idx="1" type="subTitle"/>
          </p:nvPr>
        </p:nvSpPr>
        <p:spPr>
          <a:xfrm>
            <a:off x="1371600" y="2914650"/>
            <a:ext cx="6400800" cy="131445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chemeClr val="lt1"/>
              </a:buClr>
              <a:buSzPts val="3200"/>
              <a:buNone/>
              <a:defRPr>
                <a:solidFill>
                  <a:schemeClr val="lt1"/>
                </a:solidFill>
              </a:defRPr>
            </a:lvl1pPr>
            <a:lvl2pPr lvl="1" algn="ctr">
              <a:spcBef>
                <a:spcPts val="560"/>
              </a:spcBef>
              <a:spcAft>
                <a:spcPts val="0"/>
              </a:spcAft>
              <a:buClr>
                <a:schemeClr val="lt1"/>
              </a:buClr>
              <a:buSzPts val="2800"/>
              <a:buNone/>
              <a:defRPr>
                <a:solidFill>
                  <a:schemeClr val="lt1"/>
                </a:solidFill>
              </a:defRPr>
            </a:lvl2pPr>
            <a:lvl3pPr lvl="2" algn="ctr">
              <a:spcBef>
                <a:spcPts val="480"/>
              </a:spcBef>
              <a:spcAft>
                <a:spcPts val="0"/>
              </a:spcAft>
              <a:buClr>
                <a:schemeClr val="lt1"/>
              </a:buClr>
              <a:buSzPts val="2400"/>
              <a:buNone/>
              <a:defRPr>
                <a:solidFill>
                  <a:schemeClr val="lt1"/>
                </a:solidFill>
              </a:defRPr>
            </a:lvl3pPr>
            <a:lvl4pPr lvl="3" algn="ctr">
              <a:spcBef>
                <a:spcPts val="400"/>
              </a:spcBef>
              <a:spcAft>
                <a:spcPts val="0"/>
              </a:spcAft>
              <a:buClr>
                <a:schemeClr val="lt1"/>
              </a:buClr>
              <a:buSzPts val="2000"/>
              <a:buNone/>
              <a:defRPr>
                <a:solidFill>
                  <a:schemeClr val="lt1"/>
                </a:solidFill>
              </a:defRPr>
            </a:lvl4pPr>
            <a:lvl5pPr lvl="4" algn="ctr">
              <a:spcBef>
                <a:spcPts val="400"/>
              </a:spcBef>
              <a:spcAft>
                <a:spcPts val="0"/>
              </a:spcAft>
              <a:buClr>
                <a:schemeClr val="lt1"/>
              </a:buClr>
              <a:buSzPts val="2000"/>
              <a:buNone/>
              <a:defRPr>
                <a:solidFill>
                  <a:schemeClr val="lt1"/>
                </a:solidFill>
              </a:defRPr>
            </a:lvl5pPr>
            <a:lvl6pPr lvl="5" algn="ctr">
              <a:spcBef>
                <a:spcPts val="400"/>
              </a:spcBef>
              <a:spcAft>
                <a:spcPts val="0"/>
              </a:spcAft>
              <a:buClr>
                <a:schemeClr val="lt1"/>
              </a:buClr>
              <a:buSzPts val="2000"/>
              <a:buNone/>
              <a:defRPr>
                <a:solidFill>
                  <a:schemeClr val="lt1"/>
                </a:solidFill>
              </a:defRPr>
            </a:lvl6pPr>
            <a:lvl7pPr lvl="6" algn="ctr">
              <a:spcBef>
                <a:spcPts val="400"/>
              </a:spcBef>
              <a:spcAft>
                <a:spcPts val="0"/>
              </a:spcAft>
              <a:buClr>
                <a:schemeClr val="lt1"/>
              </a:buClr>
              <a:buSzPts val="2000"/>
              <a:buNone/>
              <a:defRPr>
                <a:solidFill>
                  <a:schemeClr val="lt1"/>
                </a:solidFill>
              </a:defRPr>
            </a:lvl7pPr>
            <a:lvl8pPr lvl="7" algn="ctr">
              <a:spcBef>
                <a:spcPts val="400"/>
              </a:spcBef>
              <a:spcAft>
                <a:spcPts val="0"/>
              </a:spcAft>
              <a:buClr>
                <a:schemeClr val="lt1"/>
              </a:buClr>
              <a:buSzPts val="2000"/>
              <a:buNone/>
              <a:defRPr>
                <a:solidFill>
                  <a:schemeClr val="lt1"/>
                </a:solidFill>
              </a:defRPr>
            </a:lvl8pPr>
            <a:lvl9pPr lvl="8" algn="ctr">
              <a:spcBef>
                <a:spcPts val="400"/>
              </a:spcBef>
              <a:spcAft>
                <a:spcPts val="0"/>
              </a:spcAft>
              <a:buClr>
                <a:schemeClr val="lt1"/>
              </a:buClr>
              <a:buSzPts val="2000"/>
              <a:buNone/>
              <a:defRPr>
                <a:solidFill>
                  <a:schemeClr val="lt1"/>
                </a:solidFill>
              </a:defRPr>
            </a:lvl9pPr>
          </a:lstStyle>
          <a:p/>
        </p:txBody>
      </p:sp>
      <p:sp>
        <p:nvSpPr>
          <p:cNvPr id="18" name="Google Shape;18;p15"/>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5"/>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5"/>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6" name="Shape 76"/>
        <p:cNvGrpSpPr/>
        <p:nvPr/>
      </p:nvGrpSpPr>
      <p:grpSpPr>
        <a:xfrm>
          <a:off x="0" y="0"/>
          <a:ext cx="0" cy="0"/>
          <a:chOff x="0" y="0"/>
          <a:chExt cx="0" cy="0"/>
        </a:xfrm>
      </p:grpSpPr>
      <p:sp>
        <p:nvSpPr>
          <p:cNvPr id="77" name="Google Shape;77;p23"/>
          <p:cNvSpPr txBox="1"/>
          <p:nvPr>
            <p:ph type="title"/>
          </p:nvPr>
        </p:nvSpPr>
        <p:spPr>
          <a:xfrm>
            <a:off x="457201" y="204787"/>
            <a:ext cx="3008313" cy="8715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23"/>
          <p:cNvSpPr txBox="1"/>
          <p:nvPr>
            <p:ph idx="1" type="body"/>
          </p:nvPr>
        </p:nvSpPr>
        <p:spPr>
          <a:xfrm>
            <a:off x="3575050" y="204788"/>
            <a:ext cx="5111750" cy="4389835"/>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79" name="Google Shape;79;p23"/>
          <p:cNvSpPr txBox="1"/>
          <p:nvPr>
            <p:ph idx="2" type="body"/>
          </p:nvPr>
        </p:nvSpPr>
        <p:spPr>
          <a:xfrm>
            <a:off x="457201" y="1076326"/>
            <a:ext cx="3008313" cy="3518297"/>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80" name="Google Shape;80;p23"/>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3"/>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3"/>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solidFill>
                <a:srgbClr val="88A44E"/>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3" name="Shape 83"/>
        <p:cNvGrpSpPr/>
        <p:nvPr/>
      </p:nvGrpSpPr>
      <p:grpSpPr>
        <a:xfrm>
          <a:off x="0" y="0"/>
          <a:ext cx="0" cy="0"/>
          <a:chOff x="0" y="0"/>
          <a:chExt cx="0" cy="0"/>
        </a:xfrm>
      </p:grpSpPr>
      <p:sp>
        <p:nvSpPr>
          <p:cNvPr id="84" name="Google Shape;84;p24"/>
          <p:cNvSpPr txBox="1"/>
          <p:nvPr>
            <p:ph type="title"/>
          </p:nvPr>
        </p:nvSpPr>
        <p:spPr>
          <a:xfrm>
            <a:off x="1792288" y="3600450"/>
            <a:ext cx="5486400" cy="425054"/>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24"/>
          <p:cNvSpPr/>
          <p:nvPr>
            <p:ph idx="2" type="pic"/>
          </p:nvPr>
        </p:nvSpPr>
        <p:spPr>
          <a:xfrm>
            <a:off x="1792288" y="459581"/>
            <a:ext cx="5486400" cy="3086100"/>
          </a:xfrm>
          <a:prstGeom prst="rect">
            <a:avLst/>
          </a:prstGeom>
          <a:noFill/>
          <a:ln>
            <a:noFill/>
          </a:ln>
        </p:spPr>
        <p:txBody>
          <a:bodyPr anchorCtr="0" anchor="t" bIns="45700" lIns="91425" spcFirstLastPara="1" rIns="91425" wrap="square" tIns="45700">
            <a:norm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24"/>
          <p:cNvSpPr txBox="1"/>
          <p:nvPr>
            <p:ph idx="1" type="body"/>
          </p:nvPr>
        </p:nvSpPr>
        <p:spPr>
          <a:xfrm>
            <a:off x="1792288" y="4025503"/>
            <a:ext cx="5486400" cy="603647"/>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87" name="Google Shape;87;p2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2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0" name="Shape 90"/>
        <p:cNvGrpSpPr/>
        <p:nvPr/>
      </p:nvGrpSpPr>
      <p:grpSpPr>
        <a:xfrm>
          <a:off x="0" y="0"/>
          <a:ext cx="0" cy="0"/>
          <a:chOff x="0" y="0"/>
          <a:chExt cx="0" cy="0"/>
        </a:xfrm>
      </p:grpSpPr>
      <p:sp>
        <p:nvSpPr>
          <p:cNvPr id="91" name="Google Shape;91;p25"/>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25"/>
          <p:cNvSpPr txBox="1"/>
          <p:nvPr>
            <p:ph idx="1" type="body"/>
          </p:nvPr>
        </p:nvSpPr>
        <p:spPr>
          <a:xfrm rot="5400000">
            <a:off x="2874764" y="-1217413"/>
            <a:ext cx="3394472"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3" name="Google Shape;93;p25"/>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5"/>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25"/>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6" name="Shape 96"/>
        <p:cNvGrpSpPr/>
        <p:nvPr/>
      </p:nvGrpSpPr>
      <p:grpSpPr>
        <a:xfrm>
          <a:off x="0" y="0"/>
          <a:ext cx="0" cy="0"/>
          <a:chOff x="0" y="0"/>
          <a:chExt cx="0" cy="0"/>
        </a:xfrm>
      </p:grpSpPr>
      <p:sp>
        <p:nvSpPr>
          <p:cNvPr id="97" name="Google Shape;97;p26"/>
          <p:cNvSpPr txBox="1"/>
          <p:nvPr>
            <p:ph type="title"/>
          </p:nvPr>
        </p:nvSpPr>
        <p:spPr>
          <a:xfrm rot="5400000">
            <a:off x="5463778" y="1371601"/>
            <a:ext cx="4388644"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26"/>
          <p:cNvSpPr txBox="1"/>
          <p:nvPr>
            <p:ph idx="1" type="body"/>
          </p:nvPr>
        </p:nvSpPr>
        <p:spPr>
          <a:xfrm rot="5400000">
            <a:off x="1272778" y="-609599"/>
            <a:ext cx="4388644"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9" name="Google Shape;99;p26"/>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26"/>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7"/>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7"/>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lt1"/>
              </a:buClr>
              <a:buSzPts val="1800"/>
              <a:buChar char="•"/>
              <a:defRPr/>
            </a:lvl1pPr>
            <a:lvl2pPr indent="-342900" lvl="1" marL="914400" algn="l">
              <a:spcBef>
                <a:spcPts val="360"/>
              </a:spcBef>
              <a:spcAft>
                <a:spcPts val="0"/>
              </a:spcAft>
              <a:buClr>
                <a:schemeClr val="lt1"/>
              </a:buClr>
              <a:buSzPts val="1800"/>
              <a:buChar char="–"/>
              <a:defRPr/>
            </a:lvl2pPr>
            <a:lvl3pPr indent="-342900" lvl="2" marL="1371600" algn="l">
              <a:spcBef>
                <a:spcPts val="360"/>
              </a:spcBef>
              <a:spcAft>
                <a:spcPts val="0"/>
              </a:spcAft>
              <a:buClr>
                <a:schemeClr val="lt1"/>
              </a:buClr>
              <a:buSzPts val="1800"/>
              <a:buChar char="•"/>
              <a:defRPr/>
            </a:lvl3pPr>
            <a:lvl4pPr indent="-342900" lvl="3" marL="1828800" algn="l">
              <a:spcBef>
                <a:spcPts val="360"/>
              </a:spcBef>
              <a:spcAft>
                <a:spcPts val="0"/>
              </a:spcAft>
              <a:buClr>
                <a:schemeClr val="lt1"/>
              </a:buClr>
              <a:buSzPts val="1800"/>
              <a:buChar char="–"/>
              <a:defRPr/>
            </a:lvl4pPr>
            <a:lvl5pPr indent="-342900" lvl="4" marL="2286000" algn="l">
              <a:spcBef>
                <a:spcPts val="360"/>
              </a:spcBef>
              <a:spcAft>
                <a:spcPts val="0"/>
              </a:spcAft>
              <a:buClr>
                <a:schemeClr val="lt1"/>
              </a:buClr>
              <a:buSzPts val="1800"/>
              <a:buChar char="»"/>
              <a:defRPr/>
            </a:lvl5pPr>
            <a:lvl6pPr indent="-342900" lvl="5" marL="2743200" algn="l">
              <a:spcBef>
                <a:spcPts val="360"/>
              </a:spcBef>
              <a:spcAft>
                <a:spcPts val="0"/>
              </a:spcAft>
              <a:buClr>
                <a:schemeClr val="lt1"/>
              </a:buClr>
              <a:buSzPts val="1800"/>
              <a:buChar char="•"/>
              <a:defRPr/>
            </a:lvl6pPr>
            <a:lvl7pPr indent="-342900" lvl="6" marL="3200400" algn="l">
              <a:spcBef>
                <a:spcPts val="360"/>
              </a:spcBef>
              <a:spcAft>
                <a:spcPts val="0"/>
              </a:spcAft>
              <a:buClr>
                <a:schemeClr val="lt1"/>
              </a:buClr>
              <a:buSzPts val="1800"/>
              <a:buChar char="•"/>
              <a:defRPr/>
            </a:lvl7pPr>
            <a:lvl8pPr indent="-342900" lvl="7" marL="3657600" algn="l">
              <a:spcBef>
                <a:spcPts val="360"/>
              </a:spcBef>
              <a:spcAft>
                <a:spcPts val="0"/>
              </a:spcAft>
              <a:buClr>
                <a:schemeClr val="lt1"/>
              </a:buClr>
              <a:buSzPts val="1800"/>
              <a:buChar char="•"/>
              <a:defRPr/>
            </a:lvl8pPr>
            <a:lvl9pPr indent="-342900" lvl="8" marL="4114800" algn="l">
              <a:spcBef>
                <a:spcPts val="360"/>
              </a:spcBef>
              <a:spcAft>
                <a:spcPts val="0"/>
              </a:spcAft>
              <a:buClr>
                <a:schemeClr val="lt1"/>
              </a:buClr>
              <a:buSzPts val="1800"/>
              <a:buChar char="•"/>
              <a:defRPr/>
            </a:lvl9pPr>
          </a:lstStyle>
          <a:p/>
        </p:txBody>
      </p:sp>
      <p:sp>
        <p:nvSpPr>
          <p:cNvPr id="24" name="Google Shape;24;p17"/>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7"/>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7"/>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3" name="Shape 33"/>
        <p:cNvGrpSpPr/>
        <p:nvPr/>
      </p:nvGrpSpPr>
      <p:grpSpPr>
        <a:xfrm>
          <a:off x="0" y="0"/>
          <a:ext cx="0" cy="0"/>
          <a:chOff x="0" y="0"/>
          <a:chExt cx="0" cy="0"/>
        </a:xfrm>
      </p:grpSpPr>
      <p:sp>
        <p:nvSpPr>
          <p:cNvPr id="34" name="Google Shape;34;p14"/>
          <p:cNvSpPr txBox="1"/>
          <p:nvPr>
            <p:ph type="ctrTitle"/>
          </p:nvPr>
        </p:nvSpPr>
        <p:spPr>
          <a:xfrm>
            <a:off x="685800" y="1597819"/>
            <a:ext cx="7772400" cy="1102519"/>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4"/>
          <p:cNvSpPr txBox="1"/>
          <p:nvPr>
            <p:ph idx="1" type="subTitle"/>
          </p:nvPr>
        </p:nvSpPr>
        <p:spPr>
          <a:xfrm>
            <a:off x="1371600" y="2914650"/>
            <a:ext cx="6400800" cy="131445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36" name="Google Shape;36;p1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9" name="Shape 39"/>
        <p:cNvGrpSpPr/>
        <p:nvPr/>
      </p:nvGrpSpPr>
      <p:grpSpPr>
        <a:xfrm>
          <a:off x="0" y="0"/>
          <a:ext cx="0" cy="0"/>
          <a:chOff x="0" y="0"/>
          <a:chExt cx="0" cy="0"/>
        </a:xfrm>
      </p:grpSpPr>
      <p:sp>
        <p:nvSpPr>
          <p:cNvPr id="40" name="Google Shape;40;p16"/>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16"/>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42" name="Google Shape;42;p16"/>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18"/>
          <p:cNvSpPr txBox="1"/>
          <p:nvPr>
            <p:ph type="title"/>
          </p:nvPr>
        </p:nvSpPr>
        <p:spPr>
          <a:xfrm>
            <a:off x="722313" y="3305176"/>
            <a:ext cx="7772400" cy="1021556"/>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8"/>
          <p:cNvSpPr txBox="1"/>
          <p:nvPr>
            <p:ph idx="1" type="body"/>
          </p:nvPr>
        </p:nvSpPr>
        <p:spPr>
          <a:xfrm>
            <a:off x="722313" y="2180035"/>
            <a:ext cx="7772400" cy="112514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48" name="Google Shape;48;p18"/>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8"/>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8"/>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1" name="Shape 51"/>
        <p:cNvGrpSpPr/>
        <p:nvPr/>
      </p:nvGrpSpPr>
      <p:grpSpPr>
        <a:xfrm>
          <a:off x="0" y="0"/>
          <a:ext cx="0" cy="0"/>
          <a:chOff x="0" y="0"/>
          <a:chExt cx="0" cy="0"/>
        </a:xfrm>
      </p:grpSpPr>
      <p:sp>
        <p:nvSpPr>
          <p:cNvPr id="52" name="Google Shape;52;p19"/>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19"/>
          <p:cNvSpPr txBox="1"/>
          <p:nvPr>
            <p:ph idx="1" type="body"/>
          </p:nvPr>
        </p:nvSpPr>
        <p:spPr>
          <a:xfrm>
            <a:off x="457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54" name="Google Shape;54;p19"/>
          <p:cNvSpPr txBox="1"/>
          <p:nvPr>
            <p:ph idx="2" type="body"/>
          </p:nvPr>
        </p:nvSpPr>
        <p:spPr>
          <a:xfrm>
            <a:off x="4648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55" name="Google Shape;55;p19"/>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9"/>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9"/>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8" name="Shape 58"/>
        <p:cNvGrpSpPr/>
        <p:nvPr/>
      </p:nvGrpSpPr>
      <p:grpSpPr>
        <a:xfrm>
          <a:off x="0" y="0"/>
          <a:ext cx="0" cy="0"/>
          <a:chOff x="0" y="0"/>
          <a:chExt cx="0" cy="0"/>
        </a:xfrm>
      </p:grpSpPr>
      <p:sp>
        <p:nvSpPr>
          <p:cNvPr id="59" name="Google Shape;59;p20"/>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0"/>
          <p:cNvSpPr txBox="1"/>
          <p:nvPr>
            <p:ph idx="1" type="body"/>
          </p:nvPr>
        </p:nvSpPr>
        <p:spPr>
          <a:xfrm>
            <a:off x="457200" y="1151335"/>
            <a:ext cx="4040188" cy="47982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61" name="Google Shape;61;p20"/>
          <p:cNvSpPr txBox="1"/>
          <p:nvPr>
            <p:ph idx="2" type="body"/>
          </p:nvPr>
        </p:nvSpPr>
        <p:spPr>
          <a:xfrm>
            <a:off x="457200" y="1631156"/>
            <a:ext cx="4040188" cy="2963466"/>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62" name="Google Shape;62;p20"/>
          <p:cNvSpPr txBox="1"/>
          <p:nvPr>
            <p:ph idx="3" type="body"/>
          </p:nvPr>
        </p:nvSpPr>
        <p:spPr>
          <a:xfrm>
            <a:off x="4645026" y="1151335"/>
            <a:ext cx="4041775" cy="47982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63" name="Google Shape;63;p20"/>
          <p:cNvSpPr txBox="1"/>
          <p:nvPr>
            <p:ph idx="4" type="body"/>
          </p:nvPr>
        </p:nvSpPr>
        <p:spPr>
          <a:xfrm>
            <a:off x="4645026" y="1631156"/>
            <a:ext cx="4041775" cy="2963466"/>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64" name="Google Shape;64;p20"/>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0"/>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7" name="Shape 67"/>
        <p:cNvGrpSpPr/>
        <p:nvPr/>
      </p:nvGrpSpPr>
      <p:grpSpPr>
        <a:xfrm>
          <a:off x="0" y="0"/>
          <a:ext cx="0" cy="0"/>
          <a:chOff x="0" y="0"/>
          <a:chExt cx="0" cy="0"/>
        </a:xfrm>
      </p:grpSpPr>
      <p:sp>
        <p:nvSpPr>
          <p:cNvPr id="68" name="Google Shape;68;p21"/>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21"/>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1"/>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1"/>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2" name="Shape 72"/>
        <p:cNvGrpSpPr/>
        <p:nvPr/>
      </p:nvGrpSpPr>
      <p:grpSpPr>
        <a:xfrm>
          <a:off x="0" y="0"/>
          <a:ext cx="0" cy="0"/>
          <a:chOff x="0" y="0"/>
          <a:chExt cx="0" cy="0"/>
        </a:xfrm>
      </p:grpSpPr>
      <p:sp>
        <p:nvSpPr>
          <p:cNvPr id="73" name="Google Shape;73;p2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slideLayout" Target="../slideLayouts/slideLayout6.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2" Type="http://schemas.openxmlformats.org/officeDocument/2006/relationships/theme" Target="../theme/theme1.xml"/><Relationship Id="rId9" Type="http://schemas.openxmlformats.org/officeDocument/2006/relationships/slideLayout" Target="../slideLayouts/slideLayout11.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lt1"/>
              </a:buClr>
              <a:buSzPts val="4400"/>
              <a:buFont typeface="Calibri"/>
              <a:buNone/>
              <a:defRPr b="0" i="0" sz="44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lt1"/>
              </a:buClr>
              <a:buSzPts val="3200"/>
              <a:buFont typeface="Arial"/>
              <a:buChar char="•"/>
              <a:defRPr b="0" i="0" sz="3200" u="none" cap="none" strike="noStrike">
                <a:solidFill>
                  <a:schemeClr val="lt1"/>
                </a:solidFill>
                <a:latin typeface="Calibri"/>
                <a:ea typeface="Calibri"/>
                <a:cs typeface="Calibri"/>
                <a:sym typeface="Calibri"/>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Calibri"/>
                <a:ea typeface="Calibri"/>
                <a:cs typeface="Calibri"/>
                <a:sym typeface="Calibri"/>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Calibri"/>
                <a:ea typeface="Calibri"/>
                <a:cs typeface="Calibri"/>
                <a:sym typeface="Calibri"/>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5pPr>
            <a:lvl6pPr indent="-355600" lvl="5" marL="27432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6pPr>
            <a:lvl7pPr indent="-355600" lvl="6" marL="32004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7pPr>
            <a:lvl8pPr indent="-355600" lvl="7" marL="36576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8pPr>
            <a:lvl9pPr indent="-355600" lvl="8" marL="4114800" marR="0" rtl="0" algn="l">
              <a:spcBef>
                <a:spcPts val="400"/>
              </a:spcBef>
              <a:spcAft>
                <a:spcPts val="0"/>
              </a:spcAft>
              <a:buClr>
                <a:schemeClr val="lt1"/>
              </a:buClr>
              <a:buSzPts val="2000"/>
              <a:buFont typeface="Arial"/>
              <a:buChar char="•"/>
              <a:defRPr b="0" i="0" sz="2000" u="none" cap="none" strike="noStrike">
                <a:solidFill>
                  <a:schemeClr val="lt1"/>
                </a:solidFill>
                <a:latin typeface="Calibri"/>
                <a:ea typeface="Calibri"/>
                <a:cs typeface="Calibri"/>
                <a:sym typeface="Calibri"/>
              </a:defRPr>
            </a:lvl9pPr>
          </a:lstStyle>
          <a:p/>
        </p:txBody>
      </p:sp>
      <p:sp>
        <p:nvSpPr>
          <p:cNvPr id="12" name="Google Shape;12;p13"/>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3" name="Google Shape;13;p13"/>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lt1"/>
                </a:solidFill>
                <a:latin typeface="Calibri"/>
                <a:ea typeface="Calibri"/>
                <a:cs typeface="Calibri"/>
                <a:sym typeface="Calibri"/>
              </a:defRPr>
            </a:lvl9pPr>
          </a:lstStyle>
          <a:p/>
        </p:txBody>
      </p:sp>
      <p:sp>
        <p:nvSpPr>
          <p:cNvPr id="14" name="Google Shape;14;p13"/>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lt1"/>
                </a:solidFill>
                <a:latin typeface="Calibri"/>
                <a:ea typeface="Calibri"/>
                <a:cs typeface="Calibri"/>
                <a:sym typeface="Calibri"/>
              </a:defRPr>
            </a:lvl1pPr>
            <a:lvl2pPr indent="0" lvl="1" marL="0" marR="0" rtl="0" algn="r">
              <a:spcBef>
                <a:spcPts val="0"/>
              </a:spcBef>
              <a:buNone/>
              <a:defRPr b="0" i="0" sz="1200" u="none" cap="none" strike="noStrike">
                <a:solidFill>
                  <a:schemeClr val="lt1"/>
                </a:solidFill>
                <a:latin typeface="Calibri"/>
                <a:ea typeface="Calibri"/>
                <a:cs typeface="Calibri"/>
                <a:sym typeface="Calibri"/>
              </a:defRPr>
            </a:lvl2pPr>
            <a:lvl3pPr indent="0" lvl="2" marL="0" marR="0" rtl="0" algn="r">
              <a:spcBef>
                <a:spcPts val="0"/>
              </a:spcBef>
              <a:buNone/>
              <a:defRPr b="0" i="0" sz="1200" u="none" cap="none" strike="noStrike">
                <a:solidFill>
                  <a:schemeClr val="lt1"/>
                </a:solidFill>
                <a:latin typeface="Calibri"/>
                <a:ea typeface="Calibri"/>
                <a:cs typeface="Calibri"/>
                <a:sym typeface="Calibri"/>
              </a:defRPr>
            </a:lvl3pPr>
            <a:lvl4pPr indent="0" lvl="3" marL="0" marR="0" rtl="0" algn="r">
              <a:spcBef>
                <a:spcPts val="0"/>
              </a:spcBef>
              <a:buNone/>
              <a:defRPr b="0" i="0" sz="1200" u="none" cap="none" strike="noStrike">
                <a:solidFill>
                  <a:schemeClr val="lt1"/>
                </a:solidFill>
                <a:latin typeface="Calibri"/>
                <a:ea typeface="Calibri"/>
                <a:cs typeface="Calibri"/>
                <a:sym typeface="Calibri"/>
              </a:defRPr>
            </a:lvl4pPr>
            <a:lvl5pPr indent="0" lvl="4" marL="0" marR="0" rtl="0" algn="r">
              <a:spcBef>
                <a:spcPts val="0"/>
              </a:spcBef>
              <a:buNone/>
              <a:defRPr b="0" i="0" sz="1200" u="none" cap="none" strike="noStrike">
                <a:solidFill>
                  <a:schemeClr val="lt1"/>
                </a:solidFill>
                <a:latin typeface="Calibri"/>
                <a:ea typeface="Calibri"/>
                <a:cs typeface="Calibri"/>
                <a:sym typeface="Calibri"/>
              </a:defRPr>
            </a:lvl5pPr>
            <a:lvl6pPr indent="0" lvl="5" marL="0" marR="0" rtl="0" algn="r">
              <a:spcBef>
                <a:spcPts val="0"/>
              </a:spcBef>
              <a:buNone/>
              <a:defRPr b="0" i="0" sz="1200" u="none" cap="none" strike="noStrike">
                <a:solidFill>
                  <a:schemeClr val="lt1"/>
                </a:solidFill>
                <a:latin typeface="Calibri"/>
                <a:ea typeface="Calibri"/>
                <a:cs typeface="Calibri"/>
                <a:sym typeface="Calibri"/>
              </a:defRPr>
            </a:lvl6pPr>
            <a:lvl7pPr indent="0" lvl="6" marL="0" marR="0" rtl="0" algn="r">
              <a:spcBef>
                <a:spcPts val="0"/>
              </a:spcBef>
              <a:buNone/>
              <a:defRPr b="0" i="0" sz="1200" u="none" cap="none" strike="noStrike">
                <a:solidFill>
                  <a:schemeClr val="lt1"/>
                </a:solidFill>
                <a:latin typeface="Calibri"/>
                <a:ea typeface="Calibri"/>
                <a:cs typeface="Calibri"/>
                <a:sym typeface="Calibri"/>
              </a:defRPr>
            </a:lvl7pPr>
            <a:lvl8pPr indent="0" lvl="7" marL="0" marR="0" rtl="0" algn="r">
              <a:spcBef>
                <a:spcPts val="0"/>
              </a:spcBef>
              <a:buNone/>
              <a:defRPr b="0" i="0" sz="1200" u="none" cap="none" strike="noStrike">
                <a:solidFill>
                  <a:schemeClr val="lt1"/>
                </a:solidFill>
                <a:latin typeface="Calibri"/>
                <a:ea typeface="Calibri"/>
                <a:cs typeface="Calibri"/>
                <a:sym typeface="Calibri"/>
              </a:defRPr>
            </a:lvl8pPr>
            <a:lvl9pPr indent="0" lvl="8" marL="0" marR="0" rtl="0" algn="r">
              <a:spcBef>
                <a:spcPts val="0"/>
              </a:spcBef>
              <a:buNone/>
              <a:defRPr b="0" i="0" sz="1200" u="none" cap="none" strike="noStrike">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 name="Shape 27"/>
        <p:cNvGrpSpPr/>
        <p:nvPr/>
      </p:nvGrpSpPr>
      <p:grpSpPr>
        <a:xfrm>
          <a:off x="0" y="0"/>
          <a:ext cx="0" cy="0"/>
          <a:chOff x="0" y="0"/>
          <a:chExt cx="0" cy="0"/>
        </a:xfrm>
      </p:grpSpPr>
      <p:sp>
        <p:nvSpPr>
          <p:cNvPr id="28" name="Google Shape;28;p12"/>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9" name="Google Shape;29;p12"/>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0" name="Google Shape;30;p1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1" name="Google Shape;31;p1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2" name="Google Shape;32;p1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4.jp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s://www.researchamerica.org/blog/types-vaccines" TargetMode="Externa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14141"/>
        </a:solidFill>
      </p:bgPr>
    </p:bg>
    <p:spTree>
      <p:nvGrpSpPr>
        <p:cNvPr id="105" name="Shape 105"/>
        <p:cNvGrpSpPr/>
        <p:nvPr/>
      </p:nvGrpSpPr>
      <p:grpSpPr>
        <a:xfrm>
          <a:off x="0" y="0"/>
          <a:ext cx="0" cy="0"/>
          <a:chOff x="0" y="0"/>
          <a:chExt cx="0" cy="0"/>
        </a:xfrm>
      </p:grpSpPr>
      <p:sp>
        <p:nvSpPr>
          <p:cNvPr id="106" name="Google Shape;106;p1"/>
          <p:cNvSpPr txBox="1"/>
          <p:nvPr>
            <p:ph type="ctrTitle"/>
          </p:nvPr>
        </p:nvSpPr>
        <p:spPr>
          <a:xfrm>
            <a:off x="5598460" y="1337969"/>
            <a:ext cx="3065480" cy="216683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3150"/>
              <a:buFont typeface="Calibri"/>
              <a:buNone/>
            </a:pPr>
            <a:r>
              <a:rPr lang="en-US" sz="3150"/>
              <a:t>Lesson 4:</a:t>
            </a:r>
            <a:br>
              <a:rPr lang="en-US" sz="3150"/>
            </a:br>
            <a:r>
              <a:rPr lang="en-US" sz="3150"/>
              <a:t> </a:t>
            </a:r>
            <a:br>
              <a:rPr lang="en-US" sz="3150"/>
            </a:br>
            <a:r>
              <a:rPr lang="en-US" sz="3150"/>
              <a:t>“What are the different types of vaccines?”</a:t>
            </a:r>
            <a:br>
              <a:rPr lang="en-US" sz="3150"/>
            </a:br>
            <a:endParaRPr sz="3150"/>
          </a:p>
        </p:txBody>
      </p:sp>
      <p:sp>
        <p:nvSpPr>
          <p:cNvPr id="107" name="Google Shape;107;p1"/>
          <p:cNvSpPr txBox="1"/>
          <p:nvPr>
            <p:ph idx="1" type="subTitle"/>
          </p:nvPr>
        </p:nvSpPr>
        <p:spPr>
          <a:xfrm>
            <a:off x="5598459" y="3563169"/>
            <a:ext cx="3065478" cy="860898"/>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lt1"/>
              </a:buClr>
              <a:buSzPts val="2000"/>
              <a:buNone/>
            </a:pPr>
            <a:r>
              <a:rPr lang="en-US" sz="2000"/>
              <a:t>UNIT: </a:t>
            </a:r>
            <a:r>
              <a:rPr lang="en-US" sz="2000"/>
              <a:t>COVID</a:t>
            </a:r>
            <a:r>
              <a:rPr lang="en-US" sz="2000"/>
              <a:t>-19 Unit</a:t>
            </a:r>
            <a:endParaRPr sz="2000"/>
          </a:p>
        </p:txBody>
      </p:sp>
      <p:sp>
        <p:nvSpPr>
          <p:cNvPr id="108" name="Google Shape;108;p1"/>
          <p:cNvSpPr/>
          <p:nvPr/>
        </p:nvSpPr>
        <p:spPr>
          <a:xfrm rot="10800000">
            <a:off x="0" y="0"/>
            <a:ext cx="5391039" cy="5143500"/>
          </a:xfrm>
          <a:custGeom>
            <a:rect b="b" l="l" r="r" t="t"/>
            <a:pathLst>
              <a:path extrusionOk="0" h="6858000" w="7188051">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lt1">
              <a:alpha val="8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What do you call the disease caused by the novel coronavirus? Covid-19" id="109" name="Google Shape;109;p1"/>
          <p:cNvPicPr preferRelativeResize="0"/>
          <p:nvPr/>
        </p:nvPicPr>
        <p:blipFill rotWithShape="1">
          <a:blip r:embed="rId3">
            <a:alphaModFix/>
          </a:blip>
          <a:srcRect b="2422" l="0" r="-3" t="0"/>
          <a:stretch/>
        </p:blipFill>
        <p:spPr>
          <a:xfrm>
            <a:off x="20" y="10"/>
            <a:ext cx="5271352" cy="5143490"/>
          </a:xfrm>
          <a:custGeom>
            <a:rect b="b" l="l" r="r" t="t"/>
            <a:pathLst>
              <a:path extrusionOk="0" h="6858000" w="7028495">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ln>
            <a:noFill/>
          </a:ln>
        </p:spPr>
      </p:pic>
      <p:pic>
        <p:nvPicPr>
          <p:cNvPr id="110" name="Google Shape;110;p1"/>
          <p:cNvPicPr preferRelativeResize="0"/>
          <p:nvPr/>
        </p:nvPicPr>
        <p:blipFill>
          <a:blip r:embed="rId4">
            <a:alphaModFix/>
          </a:blip>
          <a:stretch>
            <a:fillRect/>
          </a:stretch>
        </p:blipFill>
        <p:spPr>
          <a:xfrm>
            <a:off x="5829402" y="4027875"/>
            <a:ext cx="1807650" cy="445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0"/>
          <p:cNvSpPr txBox="1"/>
          <p:nvPr>
            <p:ph type="title"/>
          </p:nvPr>
        </p:nvSpPr>
        <p:spPr>
          <a:xfrm>
            <a:off x="72044" y="254870"/>
            <a:ext cx="1429789" cy="4633759"/>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800"/>
              <a:buFont typeface="Calibri"/>
              <a:buNone/>
            </a:pPr>
            <a:r>
              <a:rPr b="1" lang="en-US" sz="1800"/>
              <a:t>What factors could influence the immune response of different people to vaccines?</a:t>
            </a:r>
            <a:endParaRPr b="1" sz="1800"/>
          </a:p>
        </p:txBody>
      </p:sp>
      <p:pic>
        <p:nvPicPr>
          <p:cNvPr descr="Factors That Influence the Immune Response to Vaccination | Clinical  Microbiology Reviews" id="181" name="Google Shape;181;p10"/>
          <p:cNvPicPr preferRelativeResize="0"/>
          <p:nvPr/>
        </p:nvPicPr>
        <p:blipFill rotWithShape="1">
          <a:blip r:embed="rId3">
            <a:alphaModFix/>
          </a:blip>
          <a:srcRect b="0" l="0" r="0" t="0"/>
          <a:stretch/>
        </p:blipFill>
        <p:spPr>
          <a:xfrm>
            <a:off x="1713403" y="310343"/>
            <a:ext cx="7266565" cy="44396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1000"/>
                                        <p:tgtEl>
                                          <p:spTgt spid="1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11"/>
          <p:cNvSpPr txBox="1"/>
          <p:nvPr/>
        </p:nvSpPr>
        <p:spPr>
          <a:xfrm>
            <a:off x="202277" y="49876"/>
            <a:ext cx="8229600" cy="880082"/>
          </a:xfrm>
          <a:prstGeom prst="rect">
            <a:avLst/>
          </a:prstGeom>
          <a:noFill/>
          <a:ln>
            <a:noFill/>
          </a:ln>
        </p:spPr>
        <p:txBody>
          <a:bodyPr anchorCtr="0" anchor="ctr" bIns="45700" lIns="91425" spcFirstLastPara="1" rIns="91425" wrap="square" tIns="45700">
            <a:normAutofit/>
          </a:bodyPr>
          <a:lstStyle/>
          <a:p>
            <a:pPr indent="0" lvl="0" marL="0" marR="0" rtl="0" algn="l">
              <a:spcBef>
                <a:spcPts val="0"/>
              </a:spcBef>
              <a:spcAft>
                <a:spcPts val="0"/>
              </a:spcAft>
              <a:buClr>
                <a:schemeClr val="dk1"/>
              </a:buClr>
              <a:buSzPts val="4400"/>
              <a:buFont typeface="Arial"/>
              <a:buNone/>
            </a:pPr>
            <a:r>
              <a:rPr lang="en-US" sz="4400">
                <a:solidFill>
                  <a:schemeClr val="dk1"/>
                </a:solidFill>
                <a:latin typeface="Arial"/>
                <a:ea typeface="Arial"/>
                <a:cs typeface="Arial"/>
                <a:sym typeface="Arial"/>
              </a:rPr>
              <a:t>Plenary</a:t>
            </a:r>
            <a:endParaRPr/>
          </a:p>
        </p:txBody>
      </p:sp>
      <p:sp>
        <p:nvSpPr>
          <p:cNvPr id="188" name="Google Shape;188;p11"/>
          <p:cNvSpPr txBox="1"/>
          <p:nvPr/>
        </p:nvSpPr>
        <p:spPr>
          <a:xfrm>
            <a:off x="349289" y="3398013"/>
            <a:ext cx="5522405" cy="1404337"/>
          </a:xfrm>
          <a:prstGeom prst="rect">
            <a:avLst/>
          </a:prstGeom>
          <a:solidFill>
            <a:srgbClr val="DAEEF3"/>
          </a:solid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Explain what the difference between the Pfizer and Oxford-AstraZeneca vaccine is on your exit ticket!</a:t>
            </a:r>
            <a:endParaRPr/>
          </a:p>
        </p:txBody>
      </p:sp>
      <p:sp>
        <p:nvSpPr>
          <p:cNvPr id="189" name="Google Shape;189;p11"/>
          <p:cNvSpPr/>
          <p:nvPr/>
        </p:nvSpPr>
        <p:spPr>
          <a:xfrm>
            <a:off x="349289" y="1042063"/>
            <a:ext cx="8229600" cy="1904733"/>
          </a:xfrm>
          <a:prstGeom prst="roundRect">
            <a:avLst>
              <a:gd fmla="val 16667" name="adj"/>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lang="en-US" sz="1800" u="sng">
                <a:solidFill>
                  <a:schemeClr val="lt1"/>
                </a:solidFill>
                <a:latin typeface="Calibri"/>
                <a:ea typeface="Calibri"/>
                <a:cs typeface="Calibri"/>
                <a:sym typeface="Calibri"/>
              </a:rPr>
              <a:t>SCENARIO</a:t>
            </a:r>
            <a:endParaRPr/>
          </a:p>
          <a:p>
            <a:pPr indent="0" lvl="0" marL="0" marR="0" rtl="0" algn="just">
              <a:spcBef>
                <a:spcPts val="0"/>
              </a:spcBef>
              <a:spcAft>
                <a:spcPts val="0"/>
              </a:spcAft>
              <a:buNone/>
            </a:pPr>
            <a:r>
              <a:rPr lang="en-US" sz="1800">
                <a:solidFill>
                  <a:schemeClr val="lt1"/>
                </a:solidFill>
                <a:latin typeface="Calibri"/>
                <a:ea typeface="Calibri"/>
                <a:cs typeface="Calibri"/>
                <a:sym typeface="Calibri"/>
              </a:rPr>
              <a:t>Tiffany’s grandma has now taken the Pfizer vaccine. Tiffany’s dad, who is a healthcare professional, has been offered the Oxford-AstraZeneca vaccine. James asks why  Tiffany what the difference is between the two vaccines…will they work the same way against </a:t>
            </a:r>
            <a:r>
              <a:rPr lang="en-US" sz="1800">
                <a:solidFill>
                  <a:schemeClr val="lt1"/>
                </a:solidFill>
                <a:latin typeface="Calibri"/>
                <a:ea typeface="Calibri"/>
                <a:cs typeface="Calibri"/>
                <a:sym typeface="Calibri"/>
              </a:rPr>
              <a:t>COVID</a:t>
            </a:r>
            <a:r>
              <a:rPr lang="en-US" sz="1800">
                <a:solidFill>
                  <a:schemeClr val="lt1"/>
                </a:solidFill>
                <a:latin typeface="Calibri"/>
                <a:ea typeface="Calibri"/>
                <a:cs typeface="Calibri"/>
                <a:sym typeface="Calibri"/>
              </a:rPr>
              <a:t>-19?</a:t>
            </a:r>
            <a:endParaRPr sz="1800">
              <a:solidFill>
                <a:schemeClr val="lt1"/>
              </a:solidFill>
              <a:latin typeface="Calibri"/>
              <a:ea typeface="Calibri"/>
              <a:cs typeface="Calibri"/>
              <a:sym typeface="Calibri"/>
            </a:endParaRPr>
          </a:p>
        </p:txBody>
      </p:sp>
      <p:pic>
        <p:nvPicPr>
          <p:cNvPr id="190" name="Google Shape;190;p11"/>
          <p:cNvPicPr preferRelativeResize="0"/>
          <p:nvPr/>
        </p:nvPicPr>
        <p:blipFill rotWithShape="1">
          <a:blip r:embed="rId3">
            <a:alphaModFix/>
          </a:blip>
          <a:srcRect b="0" l="0" r="0" t="0"/>
          <a:stretch/>
        </p:blipFill>
        <p:spPr>
          <a:xfrm>
            <a:off x="6162261" y="3306921"/>
            <a:ext cx="2517558" cy="149542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0" st="0"/>
                                            </p:txEl>
                                          </p:spTgt>
                                        </p:tgtEl>
                                        <p:attrNameLst>
                                          <p:attrName>style.visibility</p:attrName>
                                        </p:attrNameLst>
                                      </p:cBhvr>
                                      <p:to>
                                        <p:strVal val="visible"/>
                                      </p:to>
                                    </p:set>
                                    <p:animEffect filter="fade" transition="in">
                                      <p:cBhvr>
                                        <p:cTn dur="500"/>
                                        <p:tgtEl>
                                          <p:spTgt spid="188">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
          <p:cNvSpPr txBox="1"/>
          <p:nvPr/>
        </p:nvSpPr>
        <p:spPr>
          <a:xfrm>
            <a:off x="202277" y="49876"/>
            <a:ext cx="8229600" cy="880082"/>
          </a:xfrm>
          <a:prstGeom prst="rect">
            <a:avLst/>
          </a:prstGeom>
          <a:noFill/>
          <a:ln>
            <a:noFill/>
          </a:ln>
        </p:spPr>
        <p:txBody>
          <a:bodyPr anchorCtr="0" anchor="ctr" bIns="45700" lIns="91425" spcFirstLastPara="1" rIns="91425" wrap="square" tIns="45700">
            <a:normAutofit/>
          </a:bodyPr>
          <a:lstStyle/>
          <a:p>
            <a:pPr indent="0" lvl="0" marL="0" marR="0" rtl="0" algn="l">
              <a:spcBef>
                <a:spcPts val="0"/>
              </a:spcBef>
              <a:spcAft>
                <a:spcPts val="0"/>
              </a:spcAft>
              <a:buClr>
                <a:schemeClr val="dk1"/>
              </a:buClr>
              <a:buSzPts val="4400"/>
              <a:buFont typeface="Arial"/>
              <a:buNone/>
            </a:pPr>
            <a:r>
              <a:rPr b="0" i="0" lang="en-US" sz="4400" u="none" cap="none" strike="noStrike">
                <a:solidFill>
                  <a:schemeClr val="dk1"/>
                </a:solidFill>
                <a:latin typeface="Arial"/>
                <a:ea typeface="Arial"/>
                <a:cs typeface="Arial"/>
                <a:sym typeface="Arial"/>
              </a:rPr>
              <a:t>Learning Outcomes</a:t>
            </a:r>
            <a:endParaRPr/>
          </a:p>
        </p:txBody>
      </p:sp>
      <p:sp>
        <p:nvSpPr>
          <p:cNvPr id="117" name="Google Shape;117;p2"/>
          <p:cNvSpPr txBox="1"/>
          <p:nvPr/>
        </p:nvSpPr>
        <p:spPr>
          <a:xfrm>
            <a:off x="77585" y="1078398"/>
            <a:ext cx="9066415" cy="1404337"/>
          </a:xfrm>
          <a:prstGeom prst="rect">
            <a:avLst/>
          </a:prstGeom>
          <a:noFill/>
          <a:ln>
            <a:noFill/>
          </a:ln>
        </p:spPr>
        <p:txBody>
          <a:bodyPr anchorCtr="0" anchor="t" bIns="45700" lIns="91425" spcFirstLastPara="1" rIns="91425" wrap="square" tIns="45700">
            <a:normAutofit/>
          </a:bodyPr>
          <a:lstStyle/>
          <a:p>
            <a:pPr indent="-514350" lvl="0" marL="514350" marR="0" rtl="0" algn="l">
              <a:lnSpc>
                <a:spcPct val="90000"/>
              </a:lnSpc>
              <a:spcBef>
                <a:spcPts val="0"/>
              </a:spcBef>
              <a:spcAft>
                <a:spcPts val="0"/>
              </a:spcAft>
              <a:buClr>
                <a:schemeClr val="dk1"/>
              </a:buClr>
              <a:buSzPts val="2720"/>
              <a:buFont typeface="Arial"/>
              <a:buAutoNum type="arabicPeriod"/>
            </a:pPr>
            <a:r>
              <a:rPr b="0" i="0" lang="en-US" sz="2720" u="none" cap="none" strike="noStrike">
                <a:solidFill>
                  <a:schemeClr val="dk1"/>
                </a:solidFill>
                <a:latin typeface="Calibri"/>
                <a:ea typeface="Calibri"/>
                <a:cs typeface="Calibri"/>
                <a:sym typeface="Calibri"/>
              </a:rPr>
              <a:t>Distinguish between different types of vaccines with named examples for </a:t>
            </a:r>
            <a:r>
              <a:rPr lang="en-US" sz="2720">
                <a:solidFill>
                  <a:schemeClr val="dk1"/>
                </a:solidFill>
                <a:latin typeface="Calibri"/>
                <a:ea typeface="Calibri"/>
                <a:cs typeface="Calibri"/>
                <a:sym typeface="Calibri"/>
              </a:rPr>
              <a:t>COVID</a:t>
            </a:r>
            <a:r>
              <a:rPr b="0" i="0" lang="en-US" sz="2720" u="none" cap="none" strike="noStrike">
                <a:solidFill>
                  <a:schemeClr val="dk1"/>
                </a:solidFill>
                <a:latin typeface="Calibri"/>
                <a:ea typeface="Calibri"/>
                <a:cs typeface="Calibri"/>
                <a:sym typeface="Calibri"/>
              </a:rPr>
              <a:t>-19 </a:t>
            </a:r>
            <a:endParaRPr/>
          </a:p>
          <a:p>
            <a:pPr indent="-514350" lvl="0" marL="514350" marR="0" rtl="0" algn="l">
              <a:lnSpc>
                <a:spcPct val="90000"/>
              </a:lnSpc>
              <a:spcBef>
                <a:spcPts val="544"/>
              </a:spcBef>
              <a:spcAft>
                <a:spcPts val="0"/>
              </a:spcAft>
              <a:buClr>
                <a:schemeClr val="dk1"/>
              </a:buClr>
              <a:buSzPts val="2720"/>
              <a:buFont typeface="Arial"/>
              <a:buAutoNum type="arabicPeriod"/>
            </a:pPr>
            <a:r>
              <a:rPr b="0" i="0" lang="en-US" sz="2720" u="none" cap="none" strike="noStrike">
                <a:solidFill>
                  <a:schemeClr val="dk1"/>
                </a:solidFill>
                <a:latin typeface="Calibri"/>
                <a:ea typeface="Calibri"/>
                <a:cs typeface="Calibri"/>
                <a:sym typeface="Calibri"/>
              </a:rPr>
              <a:t>Consider the pros and cons are different types of vaccines.</a:t>
            </a:r>
            <a:endParaRPr b="0" i="0" sz="2040" u="none" cap="none" strike="noStrike">
              <a:solidFill>
                <a:schemeClr val="dk1"/>
              </a:solidFill>
              <a:latin typeface="Arial"/>
              <a:ea typeface="Arial"/>
              <a:cs typeface="Arial"/>
              <a:sym typeface="Arial"/>
            </a:endParaRPr>
          </a:p>
        </p:txBody>
      </p:sp>
      <p:sp>
        <p:nvSpPr>
          <p:cNvPr id="118" name="Google Shape;118;p2"/>
          <p:cNvSpPr/>
          <p:nvPr/>
        </p:nvSpPr>
        <p:spPr>
          <a:xfrm>
            <a:off x="457200" y="2803417"/>
            <a:ext cx="8229600" cy="1904733"/>
          </a:xfrm>
          <a:prstGeom prst="roundRect">
            <a:avLst>
              <a:gd fmla="val 16667" name="adj"/>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1" i="0" lang="en-US" sz="1800" u="sng" cap="none" strike="noStrike">
                <a:solidFill>
                  <a:schemeClr val="lt1"/>
                </a:solidFill>
                <a:latin typeface="Calibri"/>
                <a:ea typeface="Calibri"/>
                <a:cs typeface="Calibri"/>
                <a:sym typeface="Calibri"/>
              </a:rPr>
              <a:t>SCENARIO</a:t>
            </a:r>
            <a:endParaRPr/>
          </a:p>
          <a:p>
            <a:pPr indent="0" lvl="0" marL="0" marR="0" rtl="0" algn="just">
              <a:spcBef>
                <a:spcPts val="0"/>
              </a:spcBef>
              <a:spcAft>
                <a:spcPts val="0"/>
              </a:spcAft>
              <a:buNone/>
            </a:pPr>
            <a:r>
              <a:rPr lang="en-US" sz="1800">
                <a:solidFill>
                  <a:schemeClr val="lt1"/>
                </a:solidFill>
                <a:latin typeface="Calibri"/>
                <a:ea typeface="Calibri"/>
                <a:cs typeface="Calibri"/>
                <a:sym typeface="Calibri"/>
              </a:rPr>
              <a:t>Tiffany’s grandma has now taken the Pfizer vaccine. Tiffany’s dad, who is a healthcare professional, has been offered the Oxford-AstraZeneca vaccine. James asks why Tiffany what the difference is between the two vaccines…will they work the same way against </a:t>
            </a:r>
            <a:r>
              <a:rPr lang="en-US" sz="1800">
                <a:solidFill>
                  <a:schemeClr val="lt1"/>
                </a:solidFill>
                <a:latin typeface="Calibri"/>
                <a:ea typeface="Calibri"/>
                <a:cs typeface="Calibri"/>
                <a:sym typeface="Calibri"/>
              </a:rPr>
              <a:t>COVID</a:t>
            </a:r>
            <a:r>
              <a:rPr lang="en-US" sz="1800">
                <a:solidFill>
                  <a:schemeClr val="lt1"/>
                </a:solidFill>
                <a:latin typeface="Calibri"/>
                <a:ea typeface="Calibri"/>
                <a:cs typeface="Calibri"/>
                <a:sym typeface="Calibri"/>
              </a:rPr>
              <a:t>-19?</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xEl>
                                              <p:pRg end="0" st="0"/>
                                            </p:txEl>
                                          </p:spTgt>
                                        </p:tgtEl>
                                        <p:attrNameLst>
                                          <p:attrName>style.visibility</p:attrName>
                                        </p:attrNameLst>
                                      </p:cBhvr>
                                      <p:to>
                                        <p:strVal val="visible"/>
                                      </p:to>
                                    </p:set>
                                    <p:animEffect filter="fade" transition="in">
                                      <p:cBhvr>
                                        <p:cTn dur="500"/>
                                        <p:tgtEl>
                                          <p:spTgt spid="11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xEl>
                                              <p:pRg end="1" st="1"/>
                                            </p:txEl>
                                          </p:spTgt>
                                        </p:tgtEl>
                                        <p:attrNameLst>
                                          <p:attrName>style.visibility</p:attrName>
                                        </p:attrNameLst>
                                      </p:cBhvr>
                                      <p:to>
                                        <p:strVal val="visible"/>
                                      </p:to>
                                    </p:set>
                                    <p:animEffect filter="fade" transition="in">
                                      <p:cBhvr>
                                        <p:cTn dur="500"/>
                                        <p:tgtEl>
                                          <p:spTgt spid="117">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3"/>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1"/>
              </a:buClr>
              <a:buSzPts val="4400"/>
              <a:buFont typeface="Calibri"/>
              <a:buNone/>
            </a:pPr>
            <a:r>
              <a:rPr lang="en-US" u="sng"/>
              <a:t>Vaccine recap</a:t>
            </a:r>
            <a:endParaRPr u="sng"/>
          </a:p>
        </p:txBody>
      </p:sp>
      <p:sp>
        <p:nvSpPr>
          <p:cNvPr id="125" name="Google Shape;125;p3"/>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Clr>
                <a:srgbClr val="1E1E1E"/>
              </a:buClr>
              <a:buSzPts val="2480"/>
              <a:buNone/>
            </a:pPr>
            <a:r>
              <a:rPr b="0" i="0" lang="en-US" sz="2480">
                <a:solidFill>
                  <a:srgbClr val="1E1E1E"/>
                </a:solidFill>
                <a:latin typeface="Lato"/>
                <a:ea typeface="Lato"/>
                <a:cs typeface="Lato"/>
                <a:sym typeface="Lato"/>
              </a:rPr>
              <a:t>Vaccines can be divided into a number of different types</a:t>
            </a:r>
            <a:r>
              <a:rPr lang="en-US" sz="2480">
                <a:solidFill>
                  <a:srgbClr val="1E1E1E"/>
                </a:solidFill>
                <a:latin typeface="Lato"/>
                <a:ea typeface="Lato"/>
                <a:cs typeface="Lato"/>
                <a:sym typeface="Lato"/>
              </a:rPr>
              <a:t> </a:t>
            </a:r>
            <a:r>
              <a:rPr b="0" i="0" lang="en-US" sz="2480">
                <a:solidFill>
                  <a:srgbClr val="1E1E1E"/>
                </a:solidFill>
                <a:latin typeface="Lato"/>
                <a:ea typeface="Lato"/>
                <a:cs typeface="Lato"/>
                <a:sym typeface="Lato"/>
              </a:rPr>
              <a:t> but ultimately work on the same principle. This is to </a:t>
            </a:r>
            <a:r>
              <a:rPr b="1" i="0" lang="en-US" sz="2480">
                <a:solidFill>
                  <a:srgbClr val="1E1E1E"/>
                </a:solidFill>
                <a:latin typeface="Lato"/>
                <a:ea typeface="Lato"/>
                <a:cs typeface="Lato"/>
                <a:sym typeface="Lato"/>
              </a:rPr>
              <a:t>stimulate the ____________ response</a:t>
            </a:r>
            <a:r>
              <a:rPr b="0" i="0" lang="en-US" sz="2480">
                <a:solidFill>
                  <a:srgbClr val="1E1E1E"/>
                </a:solidFill>
                <a:latin typeface="Lato"/>
                <a:ea typeface="Lato"/>
                <a:cs typeface="Lato"/>
                <a:sym typeface="Lato"/>
              </a:rPr>
              <a:t> to recognize a ____(B)______ (a disease-causing organism) or part of a pathogen. Once the immune system has been trained to recognize this, if the body is later exposed to the pathogen, it will be removed from the body. Specifically, the immune system recognizes foreign ______(C)______ (parts of the pathogen on the surface or inside the pathogen) that are not normally found in the body</a:t>
            </a:r>
            <a:endParaRPr sz="248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0" name="Shape 130"/>
        <p:cNvGrpSpPr/>
        <p:nvPr/>
      </p:nvGrpSpPr>
      <p:grpSpPr>
        <a:xfrm>
          <a:off x="0" y="0"/>
          <a:ext cx="0" cy="0"/>
          <a:chOff x="0" y="0"/>
          <a:chExt cx="0" cy="0"/>
        </a:xfrm>
      </p:grpSpPr>
      <p:sp>
        <p:nvSpPr>
          <p:cNvPr id="131" name="Google Shape;131;p4"/>
          <p:cNvSpPr/>
          <p:nvPr/>
        </p:nvSpPr>
        <p:spPr>
          <a:xfrm>
            <a:off x="0"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32" name="Google Shape;132;p4"/>
          <p:cNvPicPr preferRelativeResize="0"/>
          <p:nvPr/>
        </p:nvPicPr>
        <p:blipFill rotWithShape="1">
          <a:blip r:embed="rId3">
            <a:alphaModFix/>
          </a:blip>
          <a:srcRect b="-3" l="0" r="1469" t="0"/>
          <a:stretch/>
        </p:blipFill>
        <p:spPr>
          <a:xfrm>
            <a:off x="4216674" y="10"/>
            <a:ext cx="4927327" cy="2813040"/>
          </a:xfrm>
          <a:custGeom>
            <a:rect b="b" l="l" r="r" t="t"/>
            <a:pathLst>
              <a:path extrusionOk="0" h="3750734" w="6569769">
                <a:moveTo>
                  <a:pt x="1738471" y="0"/>
                </a:moveTo>
                <a:lnTo>
                  <a:pt x="6569769" y="0"/>
                </a:lnTo>
                <a:lnTo>
                  <a:pt x="6569769" y="3750734"/>
                </a:lnTo>
                <a:lnTo>
                  <a:pt x="0" y="3750734"/>
                </a:lnTo>
                <a:close/>
              </a:path>
            </a:pathLst>
          </a:custGeom>
          <a:noFill/>
          <a:ln>
            <a:noFill/>
          </a:ln>
        </p:spPr>
      </p:pic>
      <p:pic>
        <p:nvPicPr>
          <p:cNvPr descr="COVID-19: Oxford vaccine is up to 90% effective in preventing coronavirus,  tests show | UK News | Sky News" id="133" name="Google Shape;133;p4"/>
          <p:cNvPicPr preferRelativeResize="0"/>
          <p:nvPr/>
        </p:nvPicPr>
        <p:blipFill rotWithShape="1">
          <a:blip r:embed="rId4">
            <a:alphaModFix/>
          </a:blip>
          <a:srcRect b="34081" l="0" r="2" t="0"/>
          <a:stretch/>
        </p:blipFill>
        <p:spPr>
          <a:xfrm>
            <a:off x="3136508" y="2915920"/>
            <a:ext cx="6007493" cy="2227580"/>
          </a:xfrm>
          <a:custGeom>
            <a:rect b="b" l="l" r="r" t="t"/>
            <a:pathLst>
              <a:path extrusionOk="0" h="2970106" w="8009991">
                <a:moveTo>
                  <a:pt x="1376648" y="0"/>
                </a:moveTo>
                <a:lnTo>
                  <a:pt x="8009991" y="0"/>
                </a:lnTo>
                <a:lnTo>
                  <a:pt x="8009991" y="2970106"/>
                </a:lnTo>
                <a:lnTo>
                  <a:pt x="0" y="2970106"/>
                </a:lnTo>
                <a:close/>
              </a:path>
            </a:pathLst>
          </a:custGeom>
          <a:noFill/>
          <a:ln>
            <a:noFill/>
          </a:ln>
        </p:spPr>
      </p:pic>
      <p:pic>
        <p:nvPicPr>
          <p:cNvPr id="134" name="Google Shape;134;p4"/>
          <p:cNvPicPr preferRelativeResize="0"/>
          <p:nvPr/>
        </p:nvPicPr>
        <p:blipFill rotWithShape="1">
          <a:blip r:embed="rId5">
            <a:alphaModFix/>
          </a:blip>
          <a:srcRect b="0" l="13931" r="24528" t="0"/>
          <a:stretch/>
        </p:blipFill>
        <p:spPr>
          <a:xfrm>
            <a:off x="20" y="10"/>
            <a:ext cx="5627313" cy="5143490"/>
          </a:xfrm>
          <a:custGeom>
            <a:rect b="b" l="l" r="r" t="t"/>
            <a:pathLst>
              <a:path extrusionOk="0" h="6858000" w="7503111">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9" name="Shape 139"/>
        <p:cNvGrpSpPr/>
        <p:nvPr/>
      </p:nvGrpSpPr>
      <p:grpSpPr>
        <a:xfrm>
          <a:off x="0" y="0"/>
          <a:ext cx="0" cy="0"/>
          <a:chOff x="0" y="0"/>
          <a:chExt cx="0" cy="0"/>
        </a:xfrm>
      </p:grpSpPr>
      <p:sp>
        <p:nvSpPr>
          <p:cNvPr id="140" name="Google Shape;140;p5"/>
          <p:cNvSpPr/>
          <p:nvPr/>
        </p:nvSpPr>
        <p:spPr>
          <a:xfrm>
            <a:off x="478631" y="0"/>
            <a:ext cx="2436019" cy="2550319"/>
          </a:xfrm>
          <a:prstGeom prst="flowChartDocument">
            <a:avLst/>
          </a:prstGeom>
          <a:solidFill>
            <a:srgbClr val="36395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1" name="Google Shape;141;p5"/>
          <p:cNvSpPr txBox="1"/>
          <p:nvPr>
            <p:ph type="title"/>
          </p:nvPr>
        </p:nvSpPr>
        <p:spPr>
          <a:xfrm>
            <a:off x="628650" y="128371"/>
            <a:ext cx="2130136" cy="177836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2400"/>
              <a:buFont typeface="Calibri"/>
              <a:buNone/>
            </a:pPr>
            <a:r>
              <a:rPr lang="en-US" sz="2400">
                <a:solidFill>
                  <a:srgbClr val="FFFFFF"/>
                </a:solidFill>
                <a:latin typeface="Calibri"/>
                <a:ea typeface="Calibri"/>
                <a:cs typeface="Calibri"/>
                <a:sym typeface="Calibri"/>
              </a:rPr>
              <a:t>Types of vaccines</a:t>
            </a:r>
            <a:endParaRPr/>
          </a:p>
        </p:txBody>
      </p:sp>
      <p:sp>
        <p:nvSpPr>
          <p:cNvPr id="142" name="Google Shape;142;p5"/>
          <p:cNvSpPr txBox="1"/>
          <p:nvPr/>
        </p:nvSpPr>
        <p:spPr>
          <a:xfrm>
            <a:off x="2865120" y="4757630"/>
            <a:ext cx="617358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Source: </a:t>
            </a:r>
            <a:r>
              <a:rPr lang="en-US" sz="1800" u="sng">
                <a:solidFill>
                  <a:schemeClr val="dk1"/>
                </a:solidFill>
                <a:latin typeface="Calibri"/>
                <a:ea typeface="Calibri"/>
                <a:cs typeface="Calibri"/>
                <a:sym typeface="Calibri"/>
                <a:hlinkClick r:id="rId3">
                  <a:extLst>
                    <a:ext uri="{A12FA001-AC4F-418D-AE19-62706E023703}">
                      <ahyp:hlinkClr val="tx"/>
                    </a:ext>
                  </a:extLst>
                </a:hlinkClick>
              </a:rPr>
              <a:t>https://www.researchamerica.org/blog/types-vaccines</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143" name="Google Shape;143;p5"/>
          <p:cNvSpPr txBox="1"/>
          <p:nvPr/>
        </p:nvSpPr>
        <p:spPr>
          <a:xfrm>
            <a:off x="816981" y="2908205"/>
            <a:ext cx="1636294" cy="1754326"/>
          </a:xfrm>
          <a:prstGeom prst="rect">
            <a:avLst/>
          </a:prstGeom>
          <a:solidFill>
            <a:srgbClr val="B7CCE4"/>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Key words: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DNA</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RNA</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Adjuvants</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Replicate</a:t>
            </a:r>
            <a:endParaRPr sz="1800">
              <a:solidFill>
                <a:schemeClr val="dk1"/>
              </a:solidFill>
              <a:latin typeface="Calibri"/>
              <a:ea typeface="Calibri"/>
              <a:cs typeface="Calibri"/>
              <a:sym typeface="Calibri"/>
            </a:endParaRPr>
          </a:p>
        </p:txBody>
      </p:sp>
      <p:pic>
        <p:nvPicPr>
          <p:cNvPr descr="Types of Vaccines | Research!America" id="144" name="Google Shape;144;p5"/>
          <p:cNvPicPr preferRelativeResize="0"/>
          <p:nvPr/>
        </p:nvPicPr>
        <p:blipFill rotWithShape="1">
          <a:blip r:embed="rId4">
            <a:alphaModFix/>
          </a:blip>
          <a:srcRect b="0" l="0" r="0" t="0"/>
          <a:stretch/>
        </p:blipFill>
        <p:spPr>
          <a:xfrm>
            <a:off x="3155949" y="446888"/>
            <a:ext cx="5791366" cy="405395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9" name="Shape 149"/>
        <p:cNvGrpSpPr/>
        <p:nvPr/>
      </p:nvGrpSpPr>
      <p:grpSpPr>
        <a:xfrm>
          <a:off x="0" y="0"/>
          <a:ext cx="0" cy="0"/>
          <a:chOff x="0" y="0"/>
          <a:chExt cx="0" cy="0"/>
        </a:xfrm>
      </p:grpSpPr>
      <p:sp>
        <p:nvSpPr>
          <p:cNvPr id="150" name="Google Shape;150;p6"/>
          <p:cNvSpPr/>
          <p:nvPr/>
        </p:nvSpPr>
        <p:spPr>
          <a:xfrm>
            <a:off x="478631" y="0"/>
            <a:ext cx="2436019" cy="2550319"/>
          </a:xfrm>
          <a:prstGeom prst="flowChartDocument">
            <a:avLst/>
          </a:prstGeom>
          <a:solidFill>
            <a:srgbClr val="485F5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6"/>
          <p:cNvSpPr txBox="1"/>
          <p:nvPr>
            <p:ph type="title"/>
          </p:nvPr>
        </p:nvSpPr>
        <p:spPr>
          <a:xfrm>
            <a:off x="628650" y="128371"/>
            <a:ext cx="2130136" cy="177836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1700"/>
              <a:buFont typeface="Calibri"/>
              <a:buNone/>
            </a:pPr>
            <a:r>
              <a:rPr lang="en-US" sz="1700">
                <a:solidFill>
                  <a:srgbClr val="FFFFFF"/>
                </a:solidFill>
              </a:rPr>
              <a:t>RESEARCH TASK</a:t>
            </a:r>
            <a:br>
              <a:rPr lang="en-US" sz="1700">
                <a:solidFill>
                  <a:srgbClr val="FFFFFF"/>
                </a:solidFill>
                <a:latin typeface="Calibri"/>
                <a:ea typeface="Calibri"/>
                <a:cs typeface="Calibri"/>
                <a:sym typeface="Calibri"/>
              </a:rPr>
            </a:br>
            <a:br>
              <a:rPr lang="en-US" sz="1700">
                <a:solidFill>
                  <a:srgbClr val="FFFFFF"/>
                </a:solidFill>
                <a:latin typeface="Calibri"/>
                <a:ea typeface="Calibri"/>
                <a:cs typeface="Calibri"/>
                <a:sym typeface="Calibri"/>
              </a:rPr>
            </a:br>
            <a:r>
              <a:rPr lang="en-US" sz="1700">
                <a:solidFill>
                  <a:srgbClr val="FFFFFF"/>
                </a:solidFill>
                <a:latin typeface="Calibri"/>
                <a:ea typeface="Calibri"/>
                <a:cs typeface="Calibri"/>
                <a:sym typeface="Calibri"/>
              </a:rPr>
              <a:t>(from credible sources – remember your critical thinking skills!)</a:t>
            </a:r>
            <a:endParaRPr sz="1700">
              <a:solidFill>
                <a:srgbClr val="FFFFFF"/>
              </a:solidFill>
              <a:latin typeface="Calibri"/>
              <a:ea typeface="Calibri"/>
              <a:cs typeface="Calibri"/>
              <a:sym typeface="Calibri"/>
            </a:endParaRPr>
          </a:p>
        </p:txBody>
      </p:sp>
      <p:pic>
        <p:nvPicPr>
          <p:cNvPr descr="Scientists are struggling to quickly find a vaccine that can vanquish  coronavirus - The San Diego Union-Tribune" id="152" name="Google Shape;152;p6"/>
          <p:cNvPicPr preferRelativeResize="0"/>
          <p:nvPr/>
        </p:nvPicPr>
        <p:blipFill rotWithShape="1">
          <a:blip r:embed="rId3">
            <a:alphaModFix/>
          </a:blip>
          <a:srcRect b="0" l="0" r="0" t="0"/>
          <a:stretch/>
        </p:blipFill>
        <p:spPr>
          <a:xfrm>
            <a:off x="3004457" y="91314"/>
            <a:ext cx="6057041" cy="4968823"/>
          </a:xfrm>
          <a:prstGeom prst="rect">
            <a:avLst/>
          </a:prstGeom>
          <a:noFill/>
          <a:ln>
            <a:noFill/>
          </a:ln>
        </p:spPr>
      </p:pic>
      <p:pic>
        <p:nvPicPr>
          <p:cNvPr id="153" name="Google Shape;153;p6"/>
          <p:cNvPicPr preferRelativeResize="0"/>
          <p:nvPr/>
        </p:nvPicPr>
        <p:blipFill rotWithShape="1">
          <a:blip r:embed="rId4">
            <a:alphaModFix/>
          </a:blip>
          <a:srcRect b="0" l="0" r="0" t="0"/>
          <a:stretch/>
        </p:blipFill>
        <p:spPr>
          <a:xfrm>
            <a:off x="196096" y="2595327"/>
            <a:ext cx="2464810" cy="2464810"/>
          </a:xfrm>
          <a:prstGeom prst="rect">
            <a:avLst/>
          </a:prstGeom>
          <a:noFill/>
          <a:ln>
            <a:noFill/>
          </a:ln>
        </p:spPr>
      </p:pic>
      <p:sp>
        <p:nvSpPr>
          <p:cNvPr id="154" name="Google Shape;154;p6"/>
          <p:cNvSpPr/>
          <p:nvPr/>
        </p:nvSpPr>
        <p:spPr>
          <a:xfrm>
            <a:off x="3004458" y="1662545"/>
            <a:ext cx="6008914" cy="3184463"/>
          </a:xfrm>
          <a:prstGeom prst="rect">
            <a:avLst/>
          </a:prstGeom>
          <a:gradFill>
            <a:gsLst>
              <a:gs pos="0">
                <a:srgbClr val="3E7FCD"/>
              </a:gs>
              <a:gs pos="100000">
                <a:srgbClr val="96C0FF"/>
              </a:gs>
            </a:gsLst>
            <a:lin ang="16200000" scaled="0"/>
          </a:gradFill>
          <a:ln cap="flat" cmpd="sng" w="9525">
            <a:solidFill>
              <a:srgbClr val="4A7DBA"/>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u="sng">
                <a:solidFill>
                  <a:schemeClr val="lt1"/>
                </a:solidFill>
                <a:latin typeface="Calibri"/>
                <a:ea typeface="Calibri"/>
                <a:cs typeface="Calibri"/>
                <a:sym typeface="Calibri"/>
              </a:rPr>
              <a:t>You will be placed into one of 5 groups – you will need to conduct research into:</a:t>
            </a:r>
            <a:endParaRPr/>
          </a:p>
          <a:p>
            <a:pPr indent="-285750" lvl="0" marL="285750" marR="0" rtl="0" algn="ctr">
              <a:spcBef>
                <a:spcPts val="0"/>
              </a:spcBef>
              <a:spcAft>
                <a:spcPts val="0"/>
              </a:spcAft>
              <a:buClr>
                <a:schemeClr val="lt1"/>
              </a:buClr>
              <a:buSzPts val="1800"/>
              <a:buFont typeface="Arial"/>
              <a:buChar char="•"/>
            </a:pPr>
            <a:r>
              <a:rPr lang="en-US" sz="1800">
                <a:solidFill>
                  <a:schemeClr val="lt1"/>
                </a:solidFill>
                <a:latin typeface="Calibri"/>
                <a:ea typeface="Calibri"/>
                <a:cs typeface="Calibri"/>
                <a:sym typeface="Calibri"/>
              </a:rPr>
              <a:t>How it works</a:t>
            </a:r>
            <a:endParaRPr/>
          </a:p>
          <a:p>
            <a:pPr indent="-285750" lvl="0" marL="285750" marR="0" rtl="0" algn="ctr">
              <a:spcBef>
                <a:spcPts val="0"/>
              </a:spcBef>
              <a:spcAft>
                <a:spcPts val="0"/>
              </a:spcAft>
              <a:buClr>
                <a:schemeClr val="lt1"/>
              </a:buClr>
              <a:buSzPts val="1800"/>
              <a:buFont typeface="Arial"/>
              <a:buChar char="•"/>
            </a:pPr>
            <a:r>
              <a:rPr lang="en-US" sz="1800">
                <a:solidFill>
                  <a:schemeClr val="lt1"/>
                </a:solidFill>
                <a:latin typeface="Calibri"/>
                <a:ea typeface="Calibri"/>
                <a:cs typeface="Calibri"/>
                <a:sym typeface="Calibri"/>
              </a:rPr>
              <a:t>Advantages</a:t>
            </a:r>
            <a:endParaRPr/>
          </a:p>
          <a:p>
            <a:pPr indent="-285750" lvl="0" marL="285750" marR="0" rtl="0" algn="ctr">
              <a:spcBef>
                <a:spcPts val="0"/>
              </a:spcBef>
              <a:spcAft>
                <a:spcPts val="0"/>
              </a:spcAft>
              <a:buClr>
                <a:schemeClr val="lt1"/>
              </a:buClr>
              <a:buSzPts val="1800"/>
              <a:buFont typeface="Arial"/>
              <a:buChar char="•"/>
            </a:pPr>
            <a:r>
              <a:rPr lang="en-US" sz="1800">
                <a:solidFill>
                  <a:schemeClr val="lt1"/>
                </a:solidFill>
                <a:latin typeface="Calibri"/>
                <a:ea typeface="Calibri"/>
                <a:cs typeface="Calibri"/>
                <a:sym typeface="Calibri"/>
              </a:rPr>
              <a:t>Disadvantages</a:t>
            </a:r>
            <a:endParaRPr/>
          </a:p>
          <a:p>
            <a:pPr indent="-285750" lvl="0" marL="285750" marR="0" rtl="0" algn="ctr">
              <a:spcBef>
                <a:spcPts val="0"/>
              </a:spcBef>
              <a:spcAft>
                <a:spcPts val="0"/>
              </a:spcAft>
              <a:buClr>
                <a:schemeClr val="lt1"/>
              </a:buClr>
              <a:buSzPts val="1800"/>
              <a:buFont typeface="Arial"/>
              <a:buChar char="•"/>
            </a:pPr>
            <a:r>
              <a:rPr lang="en-US" sz="1800">
                <a:solidFill>
                  <a:schemeClr val="lt1"/>
                </a:solidFill>
                <a:latin typeface="Calibri"/>
                <a:ea typeface="Calibri"/>
                <a:cs typeface="Calibri"/>
                <a:sym typeface="Calibri"/>
              </a:rPr>
              <a:t>Existing examples </a:t>
            </a:r>
            <a:r>
              <a:rPr lang="en-US" sz="1050">
                <a:solidFill>
                  <a:schemeClr val="lt1"/>
                </a:solidFill>
                <a:latin typeface="Calibri"/>
                <a:ea typeface="Calibri"/>
                <a:cs typeface="Calibri"/>
                <a:sym typeface="Calibri"/>
              </a:rPr>
              <a:t>(vaccines that use this method targeting other pathogens)</a:t>
            </a:r>
            <a:endParaRPr/>
          </a:p>
          <a:p>
            <a:pPr indent="-285750" lvl="0" marL="285750" marR="0" rtl="0" algn="ctr">
              <a:spcBef>
                <a:spcPts val="0"/>
              </a:spcBef>
              <a:spcAft>
                <a:spcPts val="0"/>
              </a:spcAft>
              <a:buClr>
                <a:schemeClr val="lt1"/>
              </a:buClr>
              <a:buSzPts val="1800"/>
              <a:buFont typeface="Arial"/>
              <a:buChar char="•"/>
            </a:pPr>
            <a:r>
              <a:rPr lang="en-US" sz="1800">
                <a:solidFill>
                  <a:schemeClr val="lt1"/>
                </a:solidFill>
                <a:latin typeface="Calibri"/>
                <a:ea typeface="Calibri"/>
                <a:cs typeface="Calibri"/>
                <a:sym typeface="Calibri"/>
              </a:rPr>
              <a:t>Group/company using this approach for </a:t>
            </a:r>
            <a:r>
              <a:rPr lang="en-US" sz="1800">
                <a:solidFill>
                  <a:schemeClr val="lt1"/>
                </a:solidFill>
                <a:latin typeface="Calibri"/>
                <a:ea typeface="Calibri"/>
                <a:cs typeface="Calibri"/>
                <a:sym typeface="Calibri"/>
              </a:rPr>
              <a:t>COVID</a:t>
            </a:r>
            <a:r>
              <a:rPr lang="en-US" sz="1800">
                <a:solidFill>
                  <a:schemeClr val="lt1"/>
                </a:solidFill>
                <a:latin typeface="Calibri"/>
                <a:ea typeface="Calibri"/>
                <a:cs typeface="Calibri"/>
                <a:sym typeface="Calibri"/>
              </a:rPr>
              <a:t>-19</a:t>
            </a:r>
            <a:endParaRPr/>
          </a:p>
          <a:p>
            <a:pPr indent="-171450" lvl="0" marL="285750" marR="0" rtl="0" algn="ctr">
              <a:spcBef>
                <a:spcPts val="0"/>
              </a:spcBef>
              <a:spcAft>
                <a:spcPts val="0"/>
              </a:spcAft>
              <a:buClr>
                <a:schemeClr val="dk1"/>
              </a:buClr>
              <a:buSzPts val="1800"/>
              <a:buFont typeface="Arial"/>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KEEP IT SIMPLE as you fill in your worksheet as you’ll need to teach your fellow peers about your category of vaccine!</a:t>
            </a:r>
            <a:endParaRPr/>
          </a:p>
          <a:p>
            <a:pPr indent="-171450" lvl="0" marL="285750" marR="0" rtl="0" algn="ctr">
              <a:spcBef>
                <a:spcPts val="0"/>
              </a:spcBef>
              <a:spcAft>
                <a:spcPts val="0"/>
              </a:spcAft>
              <a:buClr>
                <a:schemeClr val="dk1"/>
              </a:buClr>
              <a:buSzPts val="1800"/>
              <a:buFont typeface="Arial"/>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58" name="Shape 158"/>
        <p:cNvGrpSpPr/>
        <p:nvPr/>
      </p:nvGrpSpPr>
      <p:grpSpPr>
        <a:xfrm>
          <a:off x="0" y="0"/>
          <a:ext cx="0" cy="0"/>
          <a:chOff x="0" y="0"/>
          <a:chExt cx="0" cy="0"/>
        </a:xfrm>
      </p:grpSpPr>
      <p:sp>
        <p:nvSpPr>
          <p:cNvPr id="159" name="Google Shape;159;p7"/>
          <p:cNvSpPr/>
          <p:nvPr/>
        </p:nvSpPr>
        <p:spPr>
          <a:xfrm>
            <a:off x="0" y="0"/>
            <a:ext cx="9144000" cy="5143499"/>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Chemistry teacher showing students red solution in flask" id="160" name="Google Shape;160;p7"/>
          <p:cNvPicPr preferRelativeResize="0"/>
          <p:nvPr/>
        </p:nvPicPr>
        <p:blipFill rotWithShape="1">
          <a:blip r:embed="rId3">
            <a:alphaModFix amt="50000"/>
          </a:blip>
          <a:srcRect b="14121" l="0" r="0" t="0"/>
          <a:stretch/>
        </p:blipFill>
        <p:spPr>
          <a:xfrm>
            <a:off x="20" y="10"/>
            <a:ext cx="9143980" cy="5143490"/>
          </a:xfrm>
          <a:prstGeom prst="rect">
            <a:avLst/>
          </a:prstGeom>
          <a:noFill/>
          <a:ln>
            <a:noFill/>
          </a:ln>
        </p:spPr>
      </p:pic>
      <p:sp>
        <p:nvSpPr>
          <p:cNvPr id="161" name="Google Shape;161;p7"/>
          <p:cNvSpPr txBox="1"/>
          <p:nvPr>
            <p:ph type="title"/>
          </p:nvPr>
        </p:nvSpPr>
        <p:spPr>
          <a:xfrm>
            <a:off x="1143000" y="841771"/>
            <a:ext cx="6858000" cy="2175389"/>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rgbClr val="FFFFFF"/>
              </a:buClr>
              <a:buSzPts val="6000"/>
              <a:buFont typeface="Calibri"/>
              <a:buNone/>
            </a:pPr>
            <a:r>
              <a:rPr lang="en-US" sz="6000">
                <a:solidFill>
                  <a:srgbClr val="FFFFFF"/>
                </a:solidFill>
              </a:rPr>
              <a:t>Peer-teaching</a:t>
            </a:r>
            <a:endParaRPr/>
          </a:p>
        </p:txBody>
      </p:sp>
      <p:sp>
        <p:nvSpPr>
          <p:cNvPr id="162" name="Google Shape;162;p7"/>
          <p:cNvSpPr txBox="1"/>
          <p:nvPr>
            <p:ph idx="1" type="body"/>
          </p:nvPr>
        </p:nvSpPr>
        <p:spPr>
          <a:xfrm>
            <a:off x="1143000" y="3119553"/>
            <a:ext cx="6858000" cy="823796"/>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FFFFFF"/>
              </a:buClr>
              <a:buSzPts val="2400"/>
              <a:buNone/>
            </a:pPr>
            <a:r>
              <a:rPr lang="en-US" sz="2400">
                <a:solidFill>
                  <a:srgbClr val="FFFFFF"/>
                </a:solidFill>
              </a:rPr>
              <a:t>Rotate the groups – all of you find out about the other vaccines!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8"/>
          <p:cNvPicPr preferRelativeResize="0"/>
          <p:nvPr/>
        </p:nvPicPr>
        <p:blipFill rotWithShape="1">
          <a:blip r:embed="rId3">
            <a:alphaModFix/>
          </a:blip>
          <a:srcRect b="0" l="0" r="0" t="0"/>
          <a:stretch/>
        </p:blipFill>
        <p:spPr>
          <a:xfrm>
            <a:off x="781396" y="38793"/>
            <a:ext cx="7597833" cy="510470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9"/>
          <p:cNvSpPr txBox="1"/>
          <p:nvPr>
            <p:ph type="title"/>
          </p:nvPr>
        </p:nvSpPr>
        <p:spPr>
          <a:xfrm>
            <a:off x="80357" y="210720"/>
            <a:ext cx="2524298" cy="4416697"/>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2800"/>
              <a:buFont typeface="Calibri"/>
              <a:buNone/>
            </a:pPr>
            <a:r>
              <a:rPr lang="en-US" sz="2800"/>
              <a:t>What are some of the pros and cons you are beginning to discover?</a:t>
            </a:r>
            <a:endParaRPr sz="2800"/>
          </a:p>
        </p:txBody>
      </p:sp>
      <p:pic>
        <p:nvPicPr>
          <p:cNvPr descr="Covid-19: Oxford University vaccine is highly effective - BBC News" id="174" name="Google Shape;174;p9"/>
          <p:cNvPicPr preferRelativeResize="0"/>
          <p:nvPr/>
        </p:nvPicPr>
        <p:blipFill rotWithShape="1">
          <a:blip r:embed="rId3">
            <a:alphaModFix/>
          </a:blip>
          <a:srcRect b="0" l="0" r="0" t="0"/>
          <a:stretch/>
        </p:blipFill>
        <p:spPr>
          <a:xfrm>
            <a:off x="2964873" y="52793"/>
            <a:ext cx="5824451" cy="50323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2021-01-15T21:19:51Z</dcterms:created>
  <dc:creator>Edison Huynh</dc:creator>
</cp:coreProperties>
</file>