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Lst>
  <p:sldSz cy="5143500" cx="9144000"/>
  <p:notesSz cx="6858000" cy="9144000"/>
  <p:embeddedFontLst>
    <p:embeddedFont>
      <p:font typeface="Arvo"/>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20" roundtripDataSignature="AMtx7miz8JuCApDK9cHCDcMiQ5e8Gn9+K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customschemas.google.com/relationships/presentationmetadata" Target="meta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Arvo-bold.fntdata"/><Relationship Id="rId16" Type="http://schemas.openxmlformats.org/officeDocument/2006/relationships/font" Target="fonts/Arvo-regular.fntdata"/><Relationship Id="rId5" Type="http://schemas.openxmlformats.org/officeDocument/2006/relationships/slideMaster" Target="slideMasters/slideMaster2.xml"/><Relationship Id="rId19" Type="http://schemas.openxmlformats.org/officeDocument/2006/relationships/font" Target="fonts/Arvo-boldItalic.fntdata"/><Relationship Id="rId6" Type="http://schemas.openxmlformats.org/officeDocument/2006/relationships/notesMaster" Target="notesMasters/notesMaster1.xml"/><Relationship Id="rId18" Type="http://schemas.openxmlformats.org/officeDocument/2006/relationships/font" Target="fonts/Arvo-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7" name="Google Shape;107;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 name="Google Shape;115;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GB" sz="1800">
                <a:latin typeface="Calibri"/>
                <a:ea typeface="Calibri"/>
                <a:cs typeface="Calibri"/>
                <a:sym typeface="Calibri"/>
              </a:rPr>
              <a:t>Ask each group to pick out from the brainstorm:</a:t>
            </a:r>
            <a:endParaRPr sz="1800">
              <a:latin typeface="Calibri"/>
              <a:ea typeface="Calibri"/>
              <a:cs typeface="Calibri"/>
              <a:sym typeface="Calibri"/>
            </a:endParaRPr>
          </a:p>
          <a:p>
            <a:pPr indent="-342900" lvl="0" marL="342900" rtl="0" algn="l">
              <a:lnSpc>
                <a:spcPct val="115000"/>
              </a:lnSpc>
              <a:spcBef>
                <a:spcPts val="1000"/>
              </a:spcBef>
              <a:spcAft>
                <a:spcPts val="0"/>
              </a:spcAft>
              <a:buClr>
                <a:schemeClr val="dk1"/>
              </a:buClr>
              <a:buSzPts val="1800"/>
              <a:buFont typeface="Calibri"/>
              <a:buAutoNum type="alphaLcParenR"/>
            </a:pPr>
            <a:r>
              <a:rPr lang="en-GB" sz="1800">
                <a:latin typeface="Calibri"/>
                <a:ea typeface="Calibri"/>
                <a:cs typeface="Calibri"/>
                <a:sym typeface="Calibri"/>
              </a:rPr>
              <a:t>What piece of news they believe the most and why.</a:t>
            </a:r>
            <a:endParaRPr sz="1800">
              <a:latin typeface="Calibri"/>
              <a:ea typeface="Calibri"/>
              <a:cs typeface="Calibri"/>
              <a:sym typeface="Calibri"/>
            </a:endParaRPr>
          </a:p>
          <a:p>
            <a:pPr indent="-342900" lvl="0" marL="342900" rtl="0" algn="l">
              <a:lnSpc>
                <a:spcPct val="115000"/>
              </a:lnSpc>
              <a:spcBef>
                <a:spcPts val="0"/>
              </a:spcBef>
              <a:spcAft>
                <a:spcPts val="0"/>
              </a:spcAft>
              <a:buClr>
                <a:schemeClr val="dk1"/>
              </a:buClr>
              <a:buSzPts val="1800"/>
              <a:buFont typeface="Calibri"/>
              <a:buAutoNum type="alphaLcParenR"/>
            </a:pPr>
            <a:r>
              <a:rPr lang="en-GB" sz="1800">
                <a:latin typeface="Calibri"/>
                <a:ea typeface="Calibri"/>
                <a:cs typeface="Calibri"/>
                <a:sym typeface="Calibri"/>
              </a:rPr>
              <a:t>What piece of news they believe the least and why.</a:t>
            </a:r>
            <a:endParaRPr sz="1800">
              <a:latin typeface="Calibri"/>
              <a:ea typeface="Calibri"/>
              <a:cs typeface="Calibri"/>
              <a:sym typeface="Calibri"/>
            </a:endParaRPr>
          </a:p>
          <a:p>
            <a:pPr indent="0" lvl="0" marL="0" rtl="0" algn="l">
              <a:spcBef>
                <a:spcPts val="1000"/>
              </a:spcBef>
              <a:spcAft>
                <a:spcPts val="0"/>
              </a:spcAft>
              <a:buNone/>
            </a:pPr>
            <a:r>
              <a:t/>
            </a:r>
            <a:endParaRPr/>
          </a:p>
        </p:txBody>
      </p:sp>
      <p:sp>
        <p:nvSpPr>
          <p:cNvPr id="116" name="Google Shape;116;p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 name="Google Shape;124;p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b="0" lang="en-GB" sz="1200" u="none">
                <a:solidFill>
                  <a:schemeClr val="dk1"/>
                </a:solidFill>
                <a:latin typeface="Calibri"/>
                <a:ea typeface="Calibri"/>
                <a:cs typeface="Calibri"/>
                <a:sym typeface="Calibri"/>
              </a:rPr>
              <a:t>The BBC defines fake news as “false information distributed deliberately, usually for political or commercial purposes.” It’s very specific and doesn’t include mistakes, jokes, spin etc.</a:t>
            </a:r>
            <a:endParaRPr b="0" sz="1200" u="non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t/>
            </a:r>
            <a:endParaRPr b="0" i="0"/>
          </a:p>
          <a:p>
            <a:pPr indent="0" lvl="0" marL="0" marR="0" rtl="0" algn="l">
              <a:lnSpc>
                <a:spcPct val="100000"/>
              </a:lnSpc>
              <a:spcBef>
                <a:spcPts val="0"/>
              </a:spcBef>
              <a:spcAft>
                <a:spcPts val="0"/>
              </a:spcAft>
              <a:buClr>
                <a:schemeClr val="dk1"/>
              </a:buClr>
              <a:buSzPts val="1200"/>
              <a:buFont typeface="Calibri"/>
              <a:buNone/>
            </a:pPr>
            <a:r>
              <a:rPr b="0" i="0" lang="en-GB" sz="1200">
                <a:solidFill>
                  <a:schemeClr val="dk1"/>
                </a:solidFill>
                <a:latin typeface="Calibri"/>
                <a:ea typeface="Calibri"/>
                <a:cs typeface="Calibri"/>
                <a:sym typeface="Calibri"/>
              </a:rPr>
              <a:t>“Fake news” is a term you’ll hear used by people and organisations for all sorts of inaccuracies in a story. For some “fake news” has become a catch-all term to dismiss a story, claim or news report, or even a reporter asking a question. </a:t>
            </a:r>
            <a:endParaRPr/>
          </a:p>
          <a:p>
            <a:pPr indent="0" lvl="0" marL="0" marR="0" rtl="0" algn="l">
              <a:lnSpc>
                <a:spcPct val="100000"/>
              </a:lnSpc>
              <a:spcBef>
                <a:spcPts val="0"/>
              </a:spcBef>
              <a:spcAft>
                <a:spcPts val="0"/>
              </a:spcAft>
              <a:buClr>
                <a:schemeClr val="dk1"/>
              </a:buClr>
              <a:buSzPts val="1200"/>
              <a:buFont typeface="Calibri"/>
              <a:buNone/>
            </a:pPr>
            <a:r>
              <a:t/>
            </a:r>
            <a:endParaRPr b="0" i="0"/>
          </a:p>
          <a:p>
            <a:pPr indent="0" lvl="0" marL="0" rtl="0" algn="l">
              <a:spcBef>
                <a:spcPts val="0"/>
              </a:spcBef>
              <a:spcAft>
                <a:spcPts val="0"/>
              </a:spcAft>
              <a:buNone/>
            </a:pPr>
            <a:r>
              <a:rPr b="0" i="1" lang="en-GB"/>
              <a:t>For info: </a:t>
            </a:r>
            <a:endParaRPr b="0" i="1"/>
          </a:p>
          <a:p>
            <a:pPr indent="0" lvl="0" marL="0" rtl="0" algn="l">
              <a:spcBef>
                <a:spcPts val="0"/>
              </a:spcBef>
              <a:spcAft>
                <a:spcPts val="0"/>
              </a:spcAft>
              <a:buNone/>
            </a:pPr>
            <a:r>
              <a:rPr b="0" i="1" lang="en-GB"/>
              <a:t>BBC Trending: The (almost) complete History of ‘fake news’  http://www.bbc.co.uk/news/blogs-trending-42724320</a:t>
            </a:r>
            <a:endParaRPr/>
          </a:p>
          <a:p>
            <a:pPr indent="0" lvl="0" marL="0" rtl="0" algn="l">
              <a:spcBef>
                <a:spcPts val="0"/>
              </a:spcBef>
              <a:spcAft>
                <a:spcPts val="0"/>
              </a:spcAft>
              <a:buNone/>
            </a:pPr>
            <a:r>
              <a:t/>
            </a:r>
            <a:endParaRPr i="1"/>
          </a:p>
          <a:p>
            <a:pPr indent="0" lvl="0" marL="0" rtl="0" algn="l">
              <a:spcBef>
                <a:spcPts val="0"/>
              </a:spcBef>
              <a:spcAft>
                <a:spcPts val="0"/>
              </a:spcAft>
              <a:buNone/>
            </a:pPr>
            <a:r>
              <a:rPr i="1" lang="en-GB"/>
              <a:t>This is Justin Webb interviewing Tony Maddox of CNN, on the Today programme [08/02/2018 @ 7.50am or 1 hour 50 mins into programme.  https://www.bbc.co.uk/programmes/b09qb0k9</a:t>
            </a:r>
            <a:endParaRPr/>
          </a:p>
          <a:p>
            <a:pPr indent="0" lvl="0" marL="0" rtl="0" algn="l">
              <a:spcBef>
                <a:spcPts val="0"/>
              </a:spcBef>
              <a:spcAft>
                <a:spcPts val="0"/>
              </a:spcAft>
              <a:buNone/>
            </a:pPr>
            <a:r>
              <a:t/>
            </a:r>
            <a:endParaRPr/>
          </a:p>
        </p:txBody>
      </p:sp>
      <p:sp>
        <p:nvSpPr>
          <p:cNvPr id="125" name="Google Shape;125;p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3" name="Google Shape;133;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1" i="1"/>
          </a:p>
        </p:txBody>
      </p:sp>
      <p:sp>
        <p:nvSpPr>
          <p:cNvPr id="134" name="Google Shape;134;p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4" name="Google Shape;144;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p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 name="Google Shape;153;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4" name="Google Shape;154;p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1" name="Google Shape;161;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Students need to go off and do their own research</a:t>
            </a:r>
            <a:endParaRPr/>
          </a:p>
        </p:txBody>
      </p:sp>
      <p:sp>
        <p:nvSpPr>
          <p:cNvPr id="162" name="Google Shape;162;p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9" name="Google Shape;169;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3"/>
          <p:cNvSpPr txBox="1"/>
          <p:nvPr>
            <p:ph type="ctrTitle"/>
          </p:nvPr>
        </p:nvSpPr>
        <p:spPr>
          <a:xfrm>
            <a:off x="685800" y="1597819"/>
            <a:ext cx="7772400" cy="1102519"/>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3"/>
          <p:cNvSpPr txBox="1"/>
          <p:nvPr>
            <p:ph idx="1" type="subTitle"/>
          </p:nvPr>
        </p:nvSpPr>
        <p:spPr>
          <a:xfrm>
            <a:off x="1371600" y="2914650"/>
            <a:ext cx="6400800" cy="131445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chemeClr val="lt1"/>
              </a:buClr>
              <a:buSzPts val="3200"/>
              <a:buNone/>
              <a:defRPr>
                <a:solidFill>
                  <a:schemeClr val="lt1"/>
                </a:solidFill>
              </a:defRPr>
            </a:lvl1pPr>
            <a:lvl2pPr lvl="1" algn="ctr">
              <a:spcBef>
                <a:spcPts val="560"/>
              </a:spcBef>
              <a:spcAft>
                <a:spcPts val="0"/>
              </a:spcAft>
              <a:buClr>
                <a:schemeClr val="lt1"/>
              </a:buClr>
              <a:buSzPts val="2800"/>
              <a:buNone/>
              <a:defRPr>
                <a:solidFill>
                  <a:schemeClr val="lt1"/>
                </a:solidFill>
              </a:defRPr>
            </a:lvl2pPr>
            <a:lvl3pPr lvl="2" algn="ctr">
              <a:spcBef>
                <a:spcPts val="480"/>
              </a:spcBef>
              <a:spcAft>
                <a:spcPts val="0"/>
              </a:spcAft>
              <a:buClr>
                <a:schemeClr val="lt1"/>
              </a:buClr>
              <a:buSzPts val="2400"/>
              <a:buNone/>
              <a:defRPr>
                <a:solidFill>
                  <a:schemeClr val="lt1"/>
                </a:solidFill>
              </a:defRPr>
            </a:lvl3pPr>
            <a:lvl4pPr lvl="3" algn="ctr">
              <a:spcBef>
                <a:spcPts val="400"/>
              </a:spcBef>
              <a:spcAft>
                <a:spcPts val="0"/>
              </a:spcAft>
              <a:buClr>
                <a:schemeClr val="lt1"/>
              </a:buClr>
              <a:buSzPts val="2000"/>
              <a:buNone/>
              <a:defRPr>
                <a:solidFill>
                  <a:schemeClr val="lt1"/>
                </a:solidFill>
              </a:defRPr>
            </a:lvl4pPr>
            <a:lvl5pPr lvl="4" algn="ctr">
              <a:spcBef>
                <a:spcPts val="400"/>
              </a:spcBef>
              <a:spcAft>
                <a:spcPts val="0"/>
              </a:spcAft>
              <a:buClr>
                <a:schemeClr val="lt1"/>
              </a:buClr>
              <a:buSzPts val="2000"/>
              <a:buNone/>
              <a:defRPr>
                <a:solidFill>
                  <a:schemeClr val="lt1"/>
                </a:solidFill>
              </a:defRPr>
            </a:lvl5pPr>
            <a:lvl6pPr lvl="5" algn="ctr">
              <a:spcBef>
                <a:spcPts val="400"/>
              </a:spcBef>
              <a:spcAft>
                <a:spcPts val="0"/>
              </a:spcAft>
              <a:buClr>
                <a:schemeClr val="lt1"/>
              </a:buClr>
              <a:buSzPts val="2000"/>
              <a:buNone/>
              <a:defRPr>
                <a:solidFill>
                  <a:schemeClr val="lt1"/>
                </a:solidFill>
              </a:defRPr>
            </a:lvl6pPr>
            <a:lvl7pPr lvl="6" algn="ctr">
              <a:spcBef>
                <a:spcPts val="400"/>
              </a:spcBef>
              <a:spcAft>
                <a:spcPts val="0"/>
              </a:spcAft>
              <a:buClr>
                <a:schemeClr val="lt1"/>
              </a:buClr>
              <a:buSzPts val="2000"/>
              <a:buNone/>
              <a:defRPr>
                <a:solidFill>
                  <a:schemeClr val="lt1"/>
                </a:solidFill>
              </a:defRPr>
            </a:lvl7pPr>
            <a:lvl8pPr lvl="7" algn="ctr">
              <a:spcBef>
                <a:spcPts val="400"/>
              </a:spcBef>
              <a:spcAft>
                <a:spcPts val="0"/>
              </a:spcAft>
              <a:buClr>
                <a:schemeClr val="lt1"/>
              </a:buClr>
              <a:buSzPts val="2000"/>
              <a:buNone/>
              <a:defRPr>
                <a:solidFill>
                  <a:schemeClr val="lt1"/>
                </a:solidFill>
              </a:defRPr>
            </a:lvl8pPr>
            <a:lvl9pPr lvl="8" algn="ctr">
              <a:spcBef>
                <a:spcPts val="400"/>
              </a:spcBef>
              <a:spcAft>
                <a:spcPts val="0"/>
              </a:spcAft>
              <a:buClr>
                <a:schemeClr val="lt1"/>
              </a:buClr>
              <a:buSzPts val="2000"/>
              <a:buNone/>
              <a:defRPr>
                <a:solidFill>
                  <a:schemeClr val="lt1"/>
                </a:solidFill>
              </a:defRPr>
            </a:lvl9pPr>
          </a:lstStyle>
          <a:p/>
        </p:txBody>
      </p:sp>
      <p:sp>
        <p:nvSpPr>
          <p:cNvPr id="18" name="Google Shape;18;p1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3"/>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3"/>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7" name="Shape 77"/>
        <p:cNvGrpSpPr/>
        <p:nvPr/>
      </p:nvGrpSpPr>
      <p:grpSpPr>
        <a:xfrm>
          <a:off x="0" y="0"/>
          <a:ext cx="0" cy="0"/>
          <a:chOff x="0" y="0"/>
          <a:chExt cx="0" cy="0"/>
        </a:xfrm>
      </p:grpSpPr>
      <p:sp>
        <p:nvSpPr>
          <p:cNvPr id="78" name="Google Shape;78;p21"/>
          <p:cNvSpPr txBox="1"/>
          <p:nvPr>
            <p:ph type="title"/>
          </p:nvPr>
        </p:nvSpPr>
        <p:spPr>
          <a:xfrm>
            <a:off x="1792288" y="3600450"/>
            <a:ext cx="5486400" cy="425054"/>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9" name="Google Shape;79;p21"/>
          <p:cNvSpPr/>
          <p:nvPr>
            <p:ph idx="2" type="pic"/>
          </p:nvPr>
        </p:nvSpPr>
        <p:spPr>
          <a:xfrm>
            <a:off x="1792288" y="459581"/>
            <a:ext cx="5486400" cy="3086100"/>
          </a:xfrm>
          <a:prstGeom prst="rect">
            <a:avLst/>
          </a:prstGeom>
          <a:noFill/>
          <a:ln>
            <a:noFill/>
          </a:ln>
        </p:spPr>
        <p:txBody>
          <a:bodyPr anchorCtr="0" anchor="t" bIns="45700" lIns="91425" spcFirstLastPara="1" rIns="91425" wrap="square" tIns="45700">
            <a:norm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80" name="Google Shape;80;p21"/>
          <p:cNvSpPr txBox="1"/>
          <p:nvPr>
            <p:ph idx="1" type="body"/>
          </p:nvPr>
        </p:nvSpPr>
        <p:spPr>
          <a:xfrm>
            <a:off x="1792288" y="4025503"/>
            <a:ext cx="5486400" cy="60364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81" name="Google Shape;81;p21"/>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1"/>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1"/>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84" name="Shape 84"/>
        <p:cNvGrpSpPr/>
        <p:nvPr/>
      </p:nvGrpSpPr>
      <p:grpSpPr>
        <a:xfrm>
          <a:off x="0" y="0"/>
          <a:ext cx="0" cy="0"/>
          <a:chOff x="0" y="0"/>
          <a:chExt cx="0" cy="0"/>
        </a:xfrm>
      </p:grpSpPr>
      <p:sp>
        <p:nvSpPr>
          <p:cNvPr id="85" name="Google Shape;85;p22"/>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6" name="Google Shape;86;p22"/>
          <p:cNvSpPr txBox="1"/>
          <p:nvPr>
            <p:ph idx="1" type="body"/>
          </p:nvPr>
        </p:nvSpPr>
        <p:spPr>
          <a:xfrm rot="5400000">
            <a:off x="2874764" y="-1217413"/>
            <a:ext cx="3394472"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7" name="Google Shape;87;p22"/>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22"/>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22"/>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0" name="Shape 90"/>
        <p:cNvGrpSpPr/>
        <p:nvPr/>
      </p:nvGrpSpPr>
      <p:grpSpPr>
        <a:xfrm>
          <a:off x="0" y="0"/>
          <a:ext cx="0" cy="0"/>
          <a:chOff x="0" y="0"/>
          <a:chExt cx="0" cy="0"/>
        </a:xfrm>
      </p:grpSpPr>
      <p:sp>
        <p:nvSpPr>
          <p:cNvPr id="91" name="Google Shape;91;p23"/>
          <p:cNvSpPr txBox="1"/>
          <p:nvPr>
            <p:ph type="title"/>
          </p:nvPr>
        </p:nvSpPr>
        <p:spPr>
          <a:xfrm rot="5400000">
            <a:off x="5463778" y="1371601"/>
            <a:ext cx="4388644"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2" name="Google Shape;92;p23"/>
          <p:cNvSpPr txBox="1"/>
          <p:nvPr>
            <p:ph idx="1" type="body"/>
          </p:nvPr>
        </p:nvSpPr>
        <p:spPr>
          <a:xfrm rot="5400000">
            <a:off x="1272778" y="-609599"/>
            <a:ext cx="4388644"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93" name="Google Shape;93;p2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23"/>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23"/>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7" name="Shape 27"/>
        <p:cNvGrpSpPr/>
        <p:nvPr/>
      </p:nvGrpSpPr>
      <p:grpSpPr>
        <a:xfrm>
          <a:off x="0" y="0"/>
          <a:ext cx="0" cy="0"/>
          <a:chOff x="0" y="0"/>
          <a:chExt cx="0" cy="0"/>
        </a:xfrm>
      </p:grpSpPr>
      <p:sp>
        <p:nvSpPr>
          <p:cNvPr id="28" name="Google Shape;28;p12"/>
          <p:cNvSpPr txBox="1"/>
          <p:nvPr>
            <p:ph type="ctrTitle"/>
          </p:nvPr>
        </p:nvSpPr>
        <p:spPr>
          <a:xfrm>
            <a:off x="685800" y="1597819"/>
            <a:ext cx="7772400" cy="1102519"/>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2"/>
          <p:cNvSpPr txBox="1"/>
          <p:nvPr>
            <p:ph idx="1" type="subTitle"/>
          </p:nvPr>
        </p:nvSpPr>
        <p:spPr>
          <a:xfrm>
            <a:off x="1371600" y="2914650"/>
            <a:ext cx="6400800" cy="131445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30" name="Google Shape;30;p12"/>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12"/>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2"/>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3" name="Shape 33"/>
        <p:cNvGrpSpPr/>
        <p:nvPr/>
      </p:nvGrpSpPr>
      <p:grpSpPr>
        <a:xfrm>
          <a:off x="0" y="0"/>
          <a:ext cx="0" cy="0"/>
          <a:chOff x="0" y="0"/>
          <a:chExt cx="0" cy="0"/>
        </a:xfrm>
      </p:grpSpPr>
      <p:sp>
        <p:nvSpPr>
          <p:cNvPr id="34" name="Google Shape;34;p14"/>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4"/>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6" name="Google Shape;36;p14"/>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14"/>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4"/>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9" name="Shape 39"/>
        <p:cNvGrpSpPr/>
        <p:nvPr/>
      </p:nvGrpSpPr>
      <p:grpSpPr>
        <a:xfrm>
          <a:off x="0" y="0"/>
          <a:ext cx="0" cy="0"/>
          <a:chOff x="0" y="0"/>
          <a:chExt cx="0" cy="0"/>
        </a:xfrm>
      </p:grpSpPr>
      <p:sp>
        <p:nvSpPr>
          <p:cNvPr id="40" name="Google Shape;40;p15"/>
          <p:cNvSpPr txBox="1"/>
          <p:nvPr>
            <p:ph type="title"/>
          </p:nvPr>
        </p:nvSpPr>
        <p:spPr>
          <a:xfrm>
            <a:off x="722313" y="3305176"/>
            <a:ext cx="7772400" cy="1021556"/>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15"/>
          <p:cNvSpPr txBox="1"/>
          <p:nvPr>
            <p:ph idx="1" type="body"/>
          </p:nvPr>
        </p:nvSpPr>
        <p:spPr>
          <a:xfrm>
            <a:off x="722313" y="2180035"/>
            <a:ext cx="7772400" cy="112514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42" name="Google Shape;42;p15"/>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5"/>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15"/>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5" name="Shape 45"/>
        <p:cNvGrpSpPr/>
        <p:nvPr/>
      </p:nvGrpSpPr>
      <p:grpSpPr>
        <a:xfrm>
          <a:off x="0" y="0"/>
          <a:ext cx="0" cy="0"/>
          <a:chOff x="0" y="0"/>
          <a:chExt cx="0" cy="0"/>
        </a:xfrm>
      </p:grpSpPr>
      <p:sp>
        <p:nvSpPr>
          <p:cNvPr id="46" name="Google Shape;46;p16"/>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16"/>
          <p:cNvSpPr txBox="1"/>
          <p:nvPr>
            <p:ph idx="1" type="body"/>
          </p:nvPr>
        </p:nvSpPr>
        <p:spPr>
          <a:xfrm>
            <a:off x="457200" y="1200151"/>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8" name="Google Shape;48;p16"/>
          <p:cNvSpPr txBox="1"/>
          <p:nvPr>
            <p:ph idx="2" type="body"/>
          </p:nvPr>
        </p:nvSpPr>
        <p:spPr>
          <a:xfrm>
            <a:off x="4648200" y="1200151"/>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9" name="Google Shape;49;p16"/>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16"/>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16"/>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2" name="Shape 52"/>
        <p:cNvGrpSpPr/>
        <p:nvPr/>
      </p:nvGrpSpPr>
      <p:grpSpPr>
        <a:xfrm>
          <a:off x="0" y="0"/>
          <a:ext cx="0" cy="0"/>
          <a:chOff x="0" y="0"/>
          <a:chExt cx="0" cy="0"/>
        </a:xfrm>
      </p:grpSpPr>
      <p:sp>
        <p:nvSpPr>
          <p:cNvPr id="53" name="Google Shape;53;p17"/>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4" name="Google Shape;54;p17"/>
          <p:cNvSpPr txBox="1"/>
          <p:nvPr>
            <p:ph idx="1" type="body"/>
          </p:nvPr>
        </p:nvSpPr>
        <p:spPr>
          <a:xfrm>
            <a:off x="457200" y="1151335"/>
            <a:ext cx="4040188"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55" name="Google Shape;55;p17"/>
          <p:cNvSpPr txBox="1"/>
          <p:nvPr>
            <p:ph idx="2" type="body"/>
          </p:nvPr>
        </p:nvSpPr>
        <p:spPr>
          <a:xfrm>
            <a:off x="457200" y="1631156"/>
            <a:ext cx="4040188"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6" name="Google Shape;56;p17"/>
          <p:cNvSpPr txBox="1"/>
          <p:nvPr>
            <p:ph idx="3" type="body"/>
          </p:nvPr>
        </p:nvSpPr>
        <p:spPr>
          <a:xfrm>
            <a:off x="4645026" y="1151335"/>
            <a:ext cx="4041775"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57" name="Google Shape;57;p17"/>
          <p:cNvSpPr txBox="1"/>
          <p:nvPr>
            <p:ph idx="4" type="body"/>
          </p:nvPr>
        </p:nvSpPr>
        <p:spPr>
          <a:xfrm>
            <a:off x="4645026" y="1631156"/>
            <a:ext cx="4041775"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8" name="Google Shape;58;p17"/>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7"/>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7"/>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1" name="Shape 61"/>
        <p:cNvGrpSpPr/>
        <p:nvPr/>
      </p:nvGrpSpPr>
      <p:grpSpPr>
        <a:xfrm>
          <a:off x="0" y="0"/>
          <a:ext cx="0" cy="0"/>
          <a:chOff x="0" y="0"/>
          <a:chExt cx="0" cy="0"/>
        </a:xfrm>
      </p:grpSpPr>
      <p:sp>
        <p:nvSpPr>
          <p:cNvPr id="62" name="Google Shape;62;p18"/>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8"/>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8"/>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18"/>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6" name="Shape 66"/>
        <p:cNvGrpSpPr/>
        <p:nvPr/>
      </p:nvGrpSpPr>
      <p:grpSpPr>
        <a:xfrm>
          <a:off x="0" y="0"/>
          <a:ext cx="0" cy="0"/>
          <a:chOff x="0" y="0"/>
          <a:chExt cx="0" cy="0"/>
        </a:xfrm>
      </p:grpSpPr>
      <p:sp>
        <p:nvSpPr>
          <p:cNvPr id="67" name="Google Shape;67;p19"/>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19"/>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19"/>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0" name="Shape 70"/>
        <p:cNvGrpSpPr/>
        <p:nvPr/>
      </p:nvGrpSpPr>
      <p:grpSpPr>
        <a:xfrm>
          <a:off x="0" y="0"/>
          <a:ext cx="0" cy="0"/>
          <a:chOff x="0" y="0"/>
          <a:chExt cx="0" cy="0"/>
        </a:xfrm>
      </p:grpSpPr>
      <p:sp>
        <p:nvSpPr>
          <p:cNvPr id="71" name="Google Shape;71;p20"/>
          <p:cNvSpPr txBox="1"/>
          <p:nvPr>
            <p:ph type="title"/>
          </p:nvPr>
        </p:nvSpPr>
        <p:spPr>
          <a:xfrm>
            <a:off x="457201" y="204787"/>
            <a:ext cx="3008313" cy="8715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20"/>
          <p:cNvSpPr txBox="1"/>
          <p:nvPr>
            <p:ph idx="1" type="body"/>
          </p:nvPr>
        </p:nvSpPr>
        <p:spPr>
          <a:xfrm>
            <a:off x="3575050" y="204788"/>
            <a:ext cx="5111750" cy="4389835"/>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73" name="Google Shape;73;p20"/>
          <p:cNvSpPr txBox="1"/>
          <p:nvPr>
            <p:ph idx="2" type="body"/>
          </p:nvPr>
        </p:nvSpPr>
        <p:spPr>
          <a:xfrm>
            <a:off x="457201" y="1076326"/>
            <a:ext cx="3008313" cy="351829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74" name="Google Shape;74;p20"/>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20"/>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0"/>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solidFill>
                <a:srgbClr val="88A44E"/>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slideLayout" Target="../slideLayouts/slideLayout5.xml"/><Relationship Id="rId11" Type="http://schemas.openxmlformats.org/officeDocument/2006/relationships/slideLayout" Target="../slideLayouts/slideLayout12.xml"/><Relationship Id="rId10" Type="http://schemas.openxmlformats.org/officeDocument/2006/relationships/slideLayout" Target="../slideLayouts/slideLayout11.xml"/><Relationship Id="rId12" Type="http://schemas.openxmlformats.org/officeDocument/2006/relationships/theme" Target="../theme/theme1.xml"/><Relationship Id="rId9" Type="http://schemas.openxmlformats.org/officeDocument/2006/relationships/slideLayout" Target="../slideLayouts/slideLayout10.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 name="Shape 9"/>
        <p:cNvGrpSpPr/>
        <p:nvPr/>
      </p:nvGrpSpPr>
      <p:grpSpPr>
        <a:xfrm>
          <a:off x="0" y="0"/>
          <a:ext cx="0" cy="0"/>
          <a:chOff x="0" y="0"/>
          <a:chExt cx="0" cy="0"/>
        </a:xfrm>
      </p:grpSpPr>
      <p:sp>
        <p:nvSpPr>
          <p:cNvPr id="10" name="Google Shape;10;p11"/>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lt1"/>
              </a:buClr>
              <a:buSzPts val="4400"/>
              <a:buFont typeface="Calibri"/>
              <a:buNone/>
              <a:defRPr b="0" i="0" sz="4400" u="none" cap="none" strike="noStrik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1"/>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lt1"/>
              </a:buClr>
              <a:buSzPts val="3200"/>
              <a:buFont typeface="Arial"/>
              <a:buChar char="•"/>
              <a:defRPr b="0" i="0" sz="3200" u="none" cap="none" strike="noStrike">
                <a:solidFill>
                  <a:schemeClr val="lt1"/>
                </a:solidFill>
                <a:latin typeface="Calibri"/>
                <a:ea typeface="Calibri"/>
                <a:cs typeface="Calibri"/>
                <a:sym typeface="Calibri"/>
              </a:defRPr>
            </a:lvl1pPr>
            <a:lvl2pPr indent="-406400" lvl="1" marL="914400" marR="0" rtl="0" algn="l">
              <a:spcBef>
                <a:spcPts val="560"/>
              </a:spcBef>
              <a:spcAft>
                <a:spcPts val="0"/>
              </a:spcAft>
              <a:buClr>
                <a:schemeClr val="lt1"/>
              </a:buClr>
              <a:buSzPts val="2800"/>
              <a:buFont typeface="Arial"/>
              <a:buChar char="–"/>
              <a:defRPr b="0" i="0" sz="2800" u="none" cap="none" strike="noStrike">
                <a:solidFill>
                  <a:schemeClr val="lt1"/>
                </a:solidFill>
                <a:latin typeface="Calibri"/>
                <a:ea typeface="Calibri"/>
                <a:cs typeface="Calibri"/>
                <a:sym typeface="Calibri"/>
              </a:defRPr>
            </a:lvl2pPr>
            <a:lvl3pPr indent="-381000" lvl="2" marL="1371600" marR="0" rtl="0" algn="l">
              <a:spcBef>
                <a:spcPts val="480"/>
              </a:spcBef>
              <a:spcAft>
                <a:spcPts val="0"/>
              </a:spcAft>
              <a:buClr>
                <a:schemeClr val="lt1"/>
              </a:buClr>
              <a:buSzPts val="2400"/>
              <a:buFont typeface="Arial"/>
              <a:buChar char="•"/>
              <a:defRPr b="0" i="0" sz="2400" u="none" cap="none" strike="noStrike">
                <a:solidFill>
                  <a:schemeClr val="lt1"/>
                </a:solidFill>
                <a:latin typeface="Calibri"/>
                <a:ea typeface="Calibri"/>
                <a:cs typeface="Calibri"/>
                <a:sym typeface="Calibri"/>
              </a:defRPr>
            </a:lvl3pPr>
            <a:lvl4pPr indent="-355600" lvl="3" marL="18288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4pPr>
            <a:lvl5pPr indent="-355600" lvl="4" marL="22860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5pPr>
            <a:lvl6pPr indent="-355600" lvl="5" marL="27432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6pPr>
            <a:lvl7pPr indent="-355600" lvl="6" marL="32004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7pPr>
            <a:lvl8pPr indent="-355600" lvl="7" marL="36576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8pPr>
            <a:lvl9pPr indent="-355600" lvl="8" marL="41148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9pPr>
          </a:lstStyle>
          <a:p/>
        </p:txBody>
      </p:sp>
      <p:sp>
        <p:nvSpPr>
          <p:cNvPr id="12" name="Google Shape;12;p11"/>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lt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9pPr>
          </a:lstStyle>
          <a:p/>
        </p:txBody>
      </p:sp>
      <p:sp>
        <p:nvSpPr>
          <p:cNvPr id="13" name="Google Shape;13;p11"/>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chemeClr val="lt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9pPr>
          </a:lstStyle>
          <a:p/>
        </p:txBody>
      </p:sp>
      <p:sp>
        <p:nvSpPr>
          <p:cNvPr id="14" name="Google Shape;14;p11"/>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lt1"/>
                </a:solidFill>
                <a:latin typeface="Calibri"/>
                <a:ea typeface="Calibri"/>
                <a:cs typeface="Calibri"/>
                <a:sym typeface="Calibri"/>
              </a:defRPr>
            </a:lvl1pPr>
            <a:lvl2pPr indent="0" lvl="1" marL="0" marR="0" rtl="0" algn="r">
              <a:spcBef>
                <a:spcPts val="0"/>
              </a:spcBef>
              <a:buNone/>
              <a:defRPr b="0" i="0" sz="1200" u="none" cap="none" strike="noStrike">
                <a:solidFill>
                  <a:schemeClr val="lt1"/>
                </a:solidFill>
                <a:latin typeface="Calibri"/>
                <a:ea typeface="Calibri"/>
                <a:cs typeface="Calibri"/>
                <a:sym typeface="Calibri"/>
              </a:defRPr>
            </a:lvl2pPr>
            <a:lvl3pPr indent="0" lvl="2" marL="0" marR="0" rtl="0" algn="r">
              <a:spcBef>
                <a:spcPts val="0"/>
              </a:spcBef>
              <a:buNone/>
              <a:defRPr b="0" i="0" sz="1200" u="none" cap="none" strike="noStrike">
                <a:solidFill>
                  <a:schemeClr val="lt1"/>
                </a:solidFill>
                <a:latin typeface="Calibri"/>
                <a:ea typeface="Calibri"/>
                <a:cs typeface="Calibri"/>
                <a:sym typeface="Calibri"/>
              </a:defRPr>
            </a:lvl3pPr>
            <a:lvl4pPr indent="0" lvl="3" marL="0" marR="0" rtl="0" algn="r">
              <a:spcBef>
                <a:spcPts val="0"/>
              </a:spcBef>
              <a:buNone/>
              <a:defRPr b="0" i="0" sz="1200" u="none" cap="none" strike="noStrike">
                <a:solidFill>
                  <a:schemeClr val="lt1"/>
                </a:solidFill>
                <a:latin typeface="Calibri"/>
                <a:ea typeface="Calibri"/>
                <a:cs typeface="Calibri"/>
                <a:sym typeface="Calibri"/>
              </a:defRPr>
            </a:lvl4pPr>
            <a:lvl5pPr indent="0" lvl="4" marL="0" marR="0" rtl="0" algn="r">
              <a:spcBef>
                <a:spcPts val="0"/>
              </a:spcBef>
              <a:buNone/>
              <a:defRPr b="0" i="0" sz="1200" u="none" cap="none" strike="noStrike">
                <a:solidFill>
                  <a:schemeClr val="lt1"/>
                </a:solidFill>
                <a:latin typeface="Calibri"/>
                <a:ea typeface="Calibri"/>
                <a:cs typeface="Calibri"/>
                <a:sym typeface="Calibri"/>
              </a:defRPr>
            </a:lvl5pPr>
            <a:lvl6pPr indent="0" lvl="5" marL="0" marR="0" rtl="0" algn="r">
              <a:spcBef>
                <a:spcPts val="0"/>
              </a:spcBef>
              <a:buNone/>
              <a:defRPr b="0" i="0" sz="1200" u="none" cap="none" strike="noStrike">
                <a:solidFill>
                  <a:schemeClr val="lt1"/>
                </a:solidFill>
                <a:latin typeface="Calibri"/>
                <a:ea typeface="Calibri"/>
                <a:cs typeface="Calibri"/>
                <a:sym typeface="Calibri"/>
              </a:defRPr>
            </a:lvl6pPr>
            <a:lvl7pPr indent="0" lvl="6" marL="0" marR="0" rtl="0" algn="r">
              <a:spcBef>
                <a:spcPts val="0"/>
              </a:spcBef>
              <a:buNone/>
              <a:defRPr b="0" i="0" sz="1200" u="none" cap="none" strike="noStrike">
                <a:solidFill>
                  <a:schemeClr val="lt1"/>
                </a:solidFill>
                <a:latin typeface="Calibri"/>
                <a:ea typeface="Calibri"/>
                <a:cs typeface="Calibri"/>
                <a:sym typeface="Calibri"/>
              </a:defRPr>
            </a:lvl7pPr>
            <a:lvl8pPr indent="0" lvl="7" marL="0" marR="0" rtl="0" algn="r">
              <a:spcBef>
                <a:spcPts val="0"/>
              </a:spcBef>
              <a:buNone/>
              <a:defRPr b="0" i="0" sz="1200" u="none" cap="none" strike="noStrike">
                <a:solidFill>
                  <a:schemeClr val="lt1"/>
                </a:solidFill>
                <a:latin typeface="Calibri"/>
                <a:ea typeface="Calibri"/>
                <a:cs typeface="Calibri"/>
                <a:sym typeface="Calibri"/>
              </a:defRPr>
            </a:lvl8pPr>
            <a:lvl9pPr indent="0" lvl="8" marL="0" marR="0" rtl="0" algn="r">
              <a:spcBef>
                <a:spcPts val="0"/>
              </a:spcBef>
              <a:buNone/>
              <a:defRPr b="0" i="0" sz="1200" u="none" cap="none" strike="noStrike">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1" name="Shape 21"/>
        <p:cNvGrpSpPr/>
        <p:nvPr/>
      </p:nvGrpSpPr>
      <p:grpSpPr>
        <a:xfrm>
          <a:off x="0" y="0"/>
          <a:ext cx="0" cy="0"/>
          <a:chOff x="0" y="0"/>
          <a:chExt cx="0" cy="0"/>
        </a:xfrm>
      </p:grpSpPr>
      <p:sp>
        <p:nvSpPr>
          <p:cNvPr id="22" name="Google Shape;22;p10"/>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Google Shape;23;p10"/>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24" name="Google Shape;24;p10"/>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5" name="Google Shape;25;p10"/>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6" name="Google Shape;26;p10"/>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14141"/>
        </a:solidFill>
      </p:bgPr>
    </p:bg>
    <p:spTree>
      <p:nvGrpSpPr>
        <p:cNvPr id="99" name="Shape 99"/>
        <p:cNvGrpSpPr/>
        <p:nvPr/>
      </p:nvGrpSpPr>
      <p:grpSpPr>
        <a:xfrm>
          <a:off x="0" y="0"/>
          <a:ext cx="0" cy="0"/>
          <a:chOff x="0" y="0"/>
          <a:chExt cx="0" cy="0"/>
        </a:xfrm>
      </p:grpSpPr>
      <p:sp>
        <p:nvSpPr>
          <p:cNvPr id="100" name="Google Shape;100;p1"/>
          <p:cNvSpPr txBox="1"/>
          <p:nvPr>
            <p:ph type="ctrTitle"/>
          </p:nvPr>
        </p:nvSpPr>
        <p:spPr>
          <a:xfrm>
            <a:off x="5598460" y="1337969"/>
            <a:ext cx="3065480" cy="2166835"/>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3150"/>
              <a:buFont typeface="Calibri"/>
              <a:buNone/>
            </a:pPr>
            <a:r>
              <a:rPr lang="en-GB" sz="3150"/>
              <a:t>Lesson 1:</a:t>
            </a:r>
            <a:br>
              <a:rPr lang="en-GB" sz="3150"/>
            </a:br>
            <a:r>
              <a:rPr lang="en-GB" sz="3150"/>
              <a:t> </a:t>
            </a:r>
            <a:br>
              <a:rPr lang="en-GB" sz="3150"/>
            </a:br>
            <a:r>
              <a:rPr lang="en-GB" sz="3150"/>
              <a:t>“What have we heard about vaccines?”</a:t>
            </a:r>
            <a:br>
              <a:rPr lang="en-GB" sz="3150"/>
            </a:br>
            <a:endParaRPr sz="3150"/>
          </a:p>
        </p:txBody>
      </p:sp>
      <p:sp>
        <p:nvSpPr>
          <p:cNvPr id="101" name="Google Shape;101;p1"/>
          <p:cNvSpPr txBox="1"/>
          <p:nvPr>
            <p:ph idx="1" type="subTitle"/>
          </p:nvPr>
        </p:nvSpPr>
        <p:spPr>
          <a:xfrm>
            <a:off x="5598459" y="3563169"/>
            <a:ext cx="3065478" cy="860898"/>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lt1"/>
              </a:buClr>
              <a:buSzPts val="2000"/>
              <a:buNone/>
            </a:pPr>
            <a:r>
              <a:rPr lang="en-GB" sz="2000"/>
              <a:t>UNIT: </a:t>
            </a:r>
            <a:r>
              <a:rPr lang="en-GB" sz="2000"/>
              <a:t>COVID</a:t>
            </a:r>
            <a:r>
              <a:rPr lang="en-GB" sz="2000"/>
              <a:t>-19 Unit</a:t>
            </a:r>
            <a:endParaRPr sz="2000"/>
          </a:p>
        </p:txBody>
      </p:sp>
      <p:sp>
        <p:nvSpPr>
          <p:cNvPr id="102" name="Google Shape;102;p1"/>
          <p:cNvSpPr/>
          <p:nvPr/>
        </p:nvSpPr>
        <p:spPr>
          <a:xfrm rot="10800000">
            <a:off x="0" y="0"/>
            <a:ext cx="5391039" cy="5143500"/>
          </a:xfrm>
          <a:custGeom>
            <a:rect b="b" l="l" r="r" t="t"/>
            <a:pathLst>
              <a:path extrusionOk="0" h="6858000" w="7188051">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l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What do you call the disease caused by the novel coronavirus? Covid-19" id="103" name="Google Shape;103;p1"/>
          <p:cNvPicPr preferRelativeResize="0"/>
          <p:nvPr/>
        </p:nvPicPr>
        <p:blipFill rotWithShape="1">
          <a:blip r:embed="rId3">
            <a:alphaModFix/>
          </a:blip>
          <a:srcRect b="2422" l="0" r="-3" t="0"/>
          <a:stretch/>
        </p:blipFill>
        <p:spPr>
          <a:xfrm>
            <a:off x="20" y="10"/>
            <a:ext cx="5271352" cy="5143490"/>
          </a:xfrm>
          <a:custGeom>
            <a:rect b="b" l="l" r="r" t="t"/>
            <a:pathLst>
              <a:path extrusionOk="0" h="6858000" w="7028495">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a:noFill/>
          <a:ln>
            <a:noFill/>
          </a:ln>
        </p:spPr>
      </p:pic>
      <p:pic>
        <p:nvPicPr>
          <p:cNvPr id="104" name="Google Shape;104;p1"/>
          <p:cNvPicPr preferRelativeResize="0"/>
          <p:nvPr/>
        </p:nvPicPr>
        <p:blipFill>
          <a:blip r:embed="rId4">
            <a:alphaModFix/>
          </a:blip>
          <a:stretch>
            <a:fillRect/>
          </a:stretch>
        </p:blipFill>
        <p:spPr>
          <a:xfrm>
            <a:off x="5829402" y="4027875"/>
            <a:ext cx="1807650" cy="4457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
          <p:cNvSpPr txBox="1"/>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marR="0" rtl="0" algn="l">
              <a:spcBef>
                <a:spcPts val="0"/>
              </a:spcBef>
              <a:spcAft>
                <a:spcPts val="0"/>
              </a:spcAft>
              <a:buClr>
                <a:schemeClr val="dk1"/>
              </a:buClr>
              <a:buSzPts val="4400"/>
              <a:buFont typeface="Arial"/>
              <a:buNone/>
            </a:pPr>
            <a:r>
              <a:rPr b="0" i="0" lang="en-GB" sz="4400" u="none" cap="none" strike="noStrike">
                <a:solidFill>
                  <a:schemeClr val="dk1"/>
                </a:solidFill>
                <a:latin typeface="Arial"/>
                <a:ea typeface="Arial"/>
                <a:cs typeface="Arial"/>
                <a:sym typeface="Arial"/>
              </a:rPr>
              <a:t>Learning Outcomes</a:t>
            </a:r>
            <a:endParaRPr/>
          </a:p>
        </p:txBody>
      </p:sp>
      <p:sp>
        <p:nvSpPr>
          <p:cNvPr id="111" name="Google Shape;111;p2"/>
          <p:cNvSpPr txBox="1"/>
          <p:nvPr/>
        </p:nvSpPr>
        <p:spPr>
          <a:xfrm>
            <a:off x="620931" y="1226838"/>
            <a:ext cx="7902138" cy="1737291"/>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2720"/>
              <a:buFont typeface="Arial"/>
              <a:buNone/>
            </a:pPr>
            <a:r>
              <a:rPr b="0" i="0" lang="en-GB" sz="2720" u="none" cap="none" strike="noStrike">
                <a:solidFill>
                  <a:schemeClr val="dk1"/>
                </a:solidFill>
                <a:latin typeface="Calibri"/>
                <a:ea typeface="Calibri"/>
                <a:cs typeface="Calibri"/>
                <a:sym typeface="Calibri"/>
              </a:rPr>
              <a:t>1. Discuss what they have already heard about vaccines</a:t>
            </a:r>
            <a:endParaRPr b="0" i="0" sz="2720" u="none" cap="none" strike="noStrike">
              <a:solidFill>
                <a:schemeClr val="dk1"/>
              </a:solidFill>
              <a:latin typeface="Calibri"/>
              <a:ea typeface="Calibri"/>
              <a:cs typeface="Calibri"/>
              <a:sym typeface="Calibri"/>
            </a:endParaRPr>
          </a:p>
          <a:p>
            <a:pPr indent="0" lvl="0" marL="0" marR="0" rtl="0" algn="ctr">
              <a:lnSpc>
                <a:spcPct val="90000"/>
              </a:lnSpc>
              <a:spcBef>
                <a:spcPts val="544"/>
              </a:spcBef>
              <a:spcAft>
                <a:spcPts val="0"/>
              </a:spcAft>
              <a:buClr>
                <a:schemeClr val="dk1"/>
              </a:buClr>
              <a:buSzPts val="2720"/>
              <a:buFont typeface="Arial"/>
              <a:buNone/>
            </a:pPr>
            <a:r>
              <a:rPr b="0" i="0" lang="en-GB" sz="2720" u="none" cap="none" strike="noStrike">
                <a:solidFill>
                  <a:schemeClr val="dk1"/>
                </a:solidFill>
                <a:latin typeface="Calibri"/>
                <a:ea typeface="Calibri"/>
                <a:cs typeface="Calibri"/>
                <a:sym typeface="Calibri"/>
              </a:rPr>
              <a:t>2. Critically examine at different sources of information</a:t>
            </a:r>
            <a:endParaRPr b="0" i="0" sz="2720" u="none" cap="none" strike="noStrike">
              <a:solidFill>
                <a:schemeClr val="dk1"/>
              </a:solidFill>
              <a:latin typeface="Calibri"/>
              <a:ea typeface="Calibri"/>
              <a:cs typeface="Calibri"/>
              <a:sym typeface="Calibri"/>
            </a:endParaRPr>
          </a:p>
          <a:p>
            <a:pPr indent="0" lvl="0" marL="0" marR="0" rtl="0" algn="ctr">
              <a:lnSpc>
                <a:spcPct val="90000"/>
              </a:lnSpc>
              <a:spcBef>
                <a:spcPts val="544"/>
              </a:spcBef>
              <a:spcAft>
                <a:spcPts val="0"/>
              </a:spcAft>
              <a:buClr>
                <a:schemeClr val="dk1"/>
              </a:buClr>
              <a:buSzPts val="2720"/>
              <a:buFont typeface="Arial"/>
              <a:buNone/>
            </a:pPr>
            <a:r>
              <a:rPr b="0" i="0" lang="en-GB" sz="2720" u="none" cap="none" strike="noStrike">
                <a:solidFill>
                  <a:schemeClr val="dk1"/>
                </a:solidFill>
                <a:latin typeface="Calibri"/>
                <a:ea typeface="Calibri"/>
                <a:cs typeface="Calibri"/>
                <a:sym typeface="Calibri"/>
              </a:rPr>
              <a:t>3. Share the questions they still have about vaccination</a:t>
            </a:r>
            <a:endParaRPr b="0" i="0" sz="2040" u="none" cap="none" strike="noStrike">
              <a:solidFill>
                <a:schemeClr val="dk1"/>
              </a:solidFill>
              <a:latin typeface="Arial"/>
              <a:ea typeface="Arial"/>
              <a:cs typeface="Arial"/>
              <a:sym typeface="Arial"/>
            </a:endParaRPr>
          </a:p>
        </p:txBody>
      </p:sp>
      <p:sp>
        <p:nvSpPr>
          <p:cNvPr id="112" name="Google Shape;112;p2"/>
          <p:cNvSpPr/>
          <p:nvPr/>
        </p:nvSpPr>
        <p:spPr>
          <a:xfrm>
            <a:off x="457200" y="2964129"/>
            <a:ext cx="8229600" cy="1904733"/>
          </a:xfrm>
          <a:prstGeom prst="roundRect">
            <a:avLst>
              <a:gd fmla="val 16667" name="adj"/>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rPr b="1" i="0" lang="en-GB" sz="1800" u="sng" cap="none" strike="noStrike">
                <a:solidFill>
                  <a:schemeClr val="lt1"/>
                </a:solidFill>
                <a:latin typeface="Calibri"/>
                <a:ea typeface="Calibri"/>
                <a:cs typeface="Calibri"/>
                <a:sym typeface="Calibri"/>
              </a:rPr>
              <a:t>SCENARIO</a:t>
            </a:r>
            <a:endParaRPr/>
          </a:p>
          <a:p>
            <a:pPr indent="0" lvl="0" marL="0" marR="0" rtl="0" algn="just">
              <a:spcBef>
                <a:spcPts val="0"/>
              </a:spcBef>
              <a:spcAft>
                <a:spcPts val="0"/>
              </a:spcAft>
              <a:buNone/>
            </a:pPr>
            <a:r>
              <a:rPr lang="en-GB" sz="1800">
                <a:solidFill>
                  <a:schemeClr val="lt1"/>
                </a:solidFill>
                <a:latin typeface="Calibri"/>
                <a:ea typeface="Calibri"/>
                <a:cs typeface="Calibri"/>
                <a:sym typeface="Calibri"/>
              </a:rPr>
              <a:t>James and Tiffany are talking about a viral clip that has been spread about the </a:t>
            </a:r>
            <a:r>
              <a:rPr lang="en-GB" sz="1800">
                <a:solidFill>
                  <a:schemeClr val="lt1"/>
                </a:solidFill>
                <a:latin typeface="Calibri"/>
                <a:ea typeface="Calibri"/>
                <a:cs typeface="Calibri"/>
                <a:sym typeface="Calibri"/>
              </a:rPr>
              <a:t>COVID</a:t>
            </a:r>
            <a:r>
              <a:rPr lang="en-GB" sz="1800">
                <a:solidFill>
                  <a:schemeClr val="lt1"/>
                </a:solidFill>
                <a:latin typeface="Calibri"/>
                <a:ea typeface="Calibri"/>
                <a:cs typeface="Calibri"/>
                <a:sym typeface="Calibri"/>
              </a:rPr>
              <a:t>-19 vaccine on Facebook. James thinks the clip is pretty shocking as it shows how shortcuts were taken to develop the vaccine. Tiffany is unsure and wants to find out more so she plans to ask her </a:t>
            </a:r>
            <a:r>
              <a:rPr lang="en-GB" sz="1800">
                <a:solidFill>
                  <a:schemeClr val="lt1"/>
                </a:solidFill>
                <a:latin typeface="Calibri"/>
                <a:ea typeface="Calibri"/>
                <a:cs typeface="Calibri"/>
                <a:sym typeface="Calibri"/>
              </a:rPr>
              <a:t>mom</a:t>
            </a:r>
            <a:r>
              <a:rPr lang="en-GB" sz="1800">
                <a:solidFill>
                  <a:schemeClr val="lt1"/>
                </a:solidFill>
                <a:latin typeface="Calibri"/>
                <a:ea typeface="Calibri"/>
                <a:cs typeface="Calibri"/>
                <a:sym typeface="Calibri"/>
              </a:rPr>
              <a:t> about it.</a:t>
            </a:r>
            <a:endParaRPr sz="180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0" st="0"/>
                                            </p:txEl>
                                          </p:spTgt>
                                        </p:tgtEl>
                                        <p:attrNameLst>
                                          <p:attrName>style.visibility</p:attrName>
                                        </p:attrNameLst>
                                      </p:cBhvr>
                                      <p:to>
                                        <p:strVal val="visible"/>
                                      </p:to>
                                    </p:set>
                                    <p:animEffect filter="fade" transition="in">
                                      <p:cBhvr>
                                        <p:cTn dur="500"/>
                                        <p:tgtEl>
                                          <p:spTgt spid="11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1" st="1"/>
                                            </p:txEl>
                                          </p:spTgt>
                                        </p:tgtEl>
                                        <p:attrNameLst>
                                          <p:attrName>style.visibility</p:attrName>
                                        </p:attrNameLst>
                                      </p:cBhvr>
                                      <p:to>
                                        <p:strVal val="visible"/>
                                      </p:to>
                                    </p:set>
                                    <p:animEffect filter="fade" transition="in">
                                      <p:cBhvr>
                                        <p:cTn dur="500"/>
                                        <p:tgtEl>
                                          <p:spTgt spid="11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2" st="2"/>
                                            </p:txEl>
                                          </p:spTgt>
                                        </p:tgtEl>
                                        <p:attrNameLst>
                                          <p:attrName>style.visibility</p:attrName>
                                        </p:attrNameLst>
                                      </p:cBhvr>
                                      <p:to>
                                        <p:strVal val="visible"/>
                                      </p:to>
                                    </p:set>
                                    <p:animEffect filter="fade" transition="in">
                                      <p:cBhvr>
                                        <p:cTn dur="500"/>
                                        <p:tgtEl>
                                          <p:spTgt spid="111">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3"/>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1"/>
              </a:buClr>
              <a:buSzPts val="4400"/>
              <a:buFont typeface="Calibri"/>
              <a:buNone/>
            </a:pPr>
            <a:r>
              <a:rPr lang="en-GB"/>
              <a:t>What have you heard?</a:t>
            </a:r>
            <a:endParaRPr/>
          </a:p>
        </p:txBody>
      </p:sp>
      <p:sp>
        <p:nvSpPr>
          <p:cNvPr id="119" name="Google Shape;119;p3"/>
          <p:cNvSpPr txBox="1"/>
          <p:nvPr>
            <p:ph idx="1" type="body"/>
          </p:nvPr>
        </p:nvSpPr>
        <p:spPr>
          <a:xfrm>
            <a:off x="457200" y="1200151"/>
            <a:ext cx="8229600" cy="373737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en-GB"/>
              <a:t>Share in the chatbox or annotate on this page!</a:t>
            </a:r>
            <a:endParaRPr/>
          </a:p>
        </p:txBody>
      </p:sp>
      <p:sp>
        <p:nvSpPr>
          <p:cNvPr id="120" name="Google Shape;120;p3"/>
          <p:cNvSpPr/>
          <p:nvPr/>
        </p:nvSpPr>
        <p:spPr>
          <a:xfrm>
            <a:off x="38328" y="1916407"/>
            <a:ext cx="9050918" cy="3227093"/>
          </a:xfrm>
          <a:prstGeom prst="roundRect">
            <a:avLst>
              <a:gd fmla="val 16667" name="adj"/>
            </a:avLst>
          </a:prstGeom>
          <a:solidFill>
            <a:srgbClr val="F2F2F2"/>
          </a:soli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descr="Covid-19 outbreak: the key to quicker vaccine development" id="121" name="Google Shape;121;p3"/>
          <p:cNvPicPr preferRelativeResize="0"/>
          <p:nvPr/>
        </p:nvPicPr>
        <p:blipFill rotWithShape="1">
          <a:blip r:embed="rId3">
            <a:alphaModFix/>
          </a:blip>
          <a:srcRect b="0" l="0" r="0" t="0"/>
          <a:stretch/>
        </p:blipFill>
        <p:spPr>
          <a:xfrm>
            <a:off x="5958201" y="130385"/>
            <a:ext cx="1901806" cy="106976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4"/>
          <p:cNvSpPr txBox="1"/>
          <p:nvPr/>
        </p:nvSpPr>
        <p:spPr>
          <a:xfrm>
            <a:off x="2035753" y="1556281"/>
            <a:ext cx="5072494" cy="1107996"/>
          </a:xfrm>
          <a:prstGeom prst="rect">
            <a:avLst/>
          </a:prstGeom>
          <a:gradFill>
            <a:gsLst>
              <a:gs pos="0">
                <a:srgbClr val="939BCB"/>
              </a:gs>
              <a:gs pos="50000">
                <a:srgbClr val="BEC1DC"/>
              </a:gs>
              <a:gs pos="100000">
                <a:srgbClr val="DFE0ED"/>
              </a:gs>
            </a:gsLst>
            <a:lin ang="18900000" scaled="0"/>
          </a:gra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GB" sz="2200">
                <a:solidFill>
                  <a:schemeClr val="dk1"/>
                </a:solidFill>
                <a:latin typeface="Arial"/>
                <a:ea typeface="Arial"/>
                <a:cs typeface="Arial"/>
                <a:sym typeface="Arial"/>
              </a:rPr>
              <a:t>False information distributed deliberately, usually for political or commercial purposes</a:t>
            </a:r>
            <a:endParaRPr/>
          </a:p>
        </p:txBody>
      </p:sp>
      <p:sp>
        <p:nvSpPr>
          <p:cNvPr id="128" name="Google Shape;128;p4"/>
          <p:cNvSpPr txBox="1"/>
          <p:nvPr/>
        </p:nvSpPr>
        <p:spPr>
          <a:xfrm>
            <a:off x="1289468" y="121912"/>
            <a:ext cx="8229600" cy="114300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chemeClr val="dk1"/>
              </a:buClr>
              <a:buSzPts val="4400"/>
              <a:buFont typeface="Arial"/>
              <a:buNone/>
            </a:pPr>
            <a:r>
              <a:rPr lang="en-GB" sz="4400">
                <a:solidFill>
                  <a:schemeClr val="dk1"/>
                </a:solidFill>
                <a:latin typeface="Arial"/>
                <a:ea typeface="Arial"/>
                <a:cs typeface="Arial"/>
                <a:sym typeface="Arial"/>
              </a:rPr>
              <a:t>What is ‘fake’ news?</a:t>
            </a:r>
            <a:endParaRPr/>
          </a:p>
        </p:txBody>
      </p:sp>
      <p:sp>
        <p:nvSpPr>
          <p:cNvPr id="129" name="Google Shape;129;p4"/>
          <p:cNvSpPr txBox="1"/>
          <p:nvPr/>
        </p:nvSpPr>
        <p:spPr>
          <a:xfrm>
            <a:off x="737964" y="2980445"/>
            <a:ext cx="7668072" cy="1737291"/>
          </a:xfrm>
          <a:prstGeom prst="rect">
            <a:avLst/>
          </a:prstGeom>
          <a:noFill/>
          <a:ln>
            <a:noFill/>
          </a:ln>
        </p:spPr>
        <p:txBody>
          <a:bodyPr anchorCtr="0" anchor="t" bIns="45700" lIns="91425" spcFirstLastPara="1" rIns="91425" wrap="square" tIns="45700">
            <a:normAutofit/>
          </a:bodyPr>
          <a:lstStyle/>
          <a:p>
            <a:pPr indent="-342900" lvl="0" marL="342900" marR="0" rtl="0" algn="l">
              <a:lnSpc>
                <a:spcPct val="80000"/>
              </a:lnSpc>
              <a:spcBef>
                <a:spcPts val="0"/>
              </a:spcBef>
              <a:spcAft>
                <a:spcPts val="0"/>
              </a:spcAft>
              <a:buClr>
                <a:schemeClr val="dk1"/>
              </a:buClr>
              <a:buSzPts val="2220"/>
              <a:buFont typeface="Arial"/>
              <a:buChar char="•"/>
            </a:pPr>
            <a:r>
              <a:rPr lang="en-GB" sz="2220">
                <a:solidFill>
                  <a:schemeClr val="dk1"/>
                </a:solidFill>
                <a:latin typeface="Arial"/>
                <a:ea typeface="Arial"/>
                <a:cs typeface="Arial"/>
                <a:sym typeface="Arial"/>
              </a:rPr>
              <a:t>Made up stories and information </a:t>
            </a:r>
            <a:endParaRPr/>
          </a:p>
          <a:p>
            <a:pPr indent="-342900" lvl="0" marL="342900" marR="0" rtl="0" algn="l">
              <a:lnSpc>
                <a:spcPct val="80000"/>
              </a:lnSpc>
              <a:spcBef>
                <a:spcPts val="444"/>
              </a:spcBef>
              <a:spcAft>
                <a:spcPts val="0"/>
              </a:spcAft>
              <a:buClr>
                <a:schemeClr val="dk1"/>
              </a:buClr>
              <a:buSzPts val="2220"/>
              <a:buFont typeface="Arial"/>
              <a:buChar char="•"/>
            </a:pPr>
            <a:r>
              <a:rPr lang="en-GB" sz="2220">
                <a:solidFill>
                  <a:schemeClr val="dk1"/>
                </a:solidFill>
                <a:latin typeface="Arial"/>
                <a:ea typeface="Arial"/>
                <a:cs typeface="Arial"/>
                <a:sym typeface="Arial"/>
              </a:rPr>
              <a:t>Meant to be widely shared - perhaps to shock or scare</a:t>
            </a:r>
            <a:endParaRPr/>
          </a:p>
          <a:p>
            <a:pPr indent="-342900" lvl="0" marL="342900" marR="0" rtl="0" algn="l">
              <a:lnSpc>
                <a:spcPct val="80000"/>
              </a:lnSpc>
              <a:spcBef>
                <a:spcPts val="444"/>
              </a:spcBef>
              <a:spcAft>
                <a:spcPts val="0"/>
              </a:spcAft>
              <a:buClr>
                <a:schemeClr val="dk1"/>
              </a:buClr>
              <a:buSzPts val="2220"/>
              <a:buFont typeface="Arial"/>
              <a:buChar char="•"/>
            </a:pPr>
            <a:r>
              <a:rPr lang="en-GB" sz="2220">
                <a:solidFill>
                  <a:schemeClr val="dk1"/>
                </a:solidFill>
                <a:latin typeface="Arial"/>
                <a:ea typeface="Arial"/>
                <a:cs typeface="Arial"/>
                <a:sym typeface="Arial"/>
              </a:rPr>
              <a:t>Its purpose is to persuade people to think a certain way or vote a certain way</a:t>
            </a:r>
            <a:endParaRPr/>
          </a:p>
          <a:p>
            <a:pPr indent="-342900" lvl="0" marL="342900" marR="0" rtl="0" algn="l">
              <a:lnSpc>
                <a:spcPct val="80000"/>
              </a:lnSpc>
              <a:spcBef>
                <a:spcPts val="444"/>
              </a:spcBef>
              <a:spcAft>
                <a:spcPts val="0"/>
              </a:spcAft>
              <a:buClr>
                <a:schemeClr val="dk1"/>
              </a:buClr>
              <a:buSzPts val="2220"/>
              <a:buFont typeface="Arial"/>
              <a:buChar char="•"/>
            </a:pPr>
            <a:r>
              <a:rPr lang="en-GB" sz="2220">
                <a:solidFill>
                  <a:schemeClr val="dk1"/>
                </a:solidFill>
                <a:latin typeface="Arial"/>
                <a:ea typeface="Arial"/>
                <a:cs typeface="Arial"/>
                <a:sym typeface="Arial"/>
              </a:rPr>
              <a:t>Or to make money from advertising - clickbait</a:t>
            </a:r>
            <a:endParaRPr/>
          </a:p>
        </p:txBody>
      </p:sp>
      <p:pic>
        <p:nvPicPr>
          <p:cNvPr descr="\\BGB01FS1006\UserData$\peacom05\Desktop\wordle12.png" id="130" name="Google Shape;130;p4"/>
          <p:cNvPicPr preferRelativeResize="0"/>
          <p:nvPr/>
        </p:nvPicPr>
        <p:blipFill rotWithShape="1">
          <a:blip r:embed="rId3">
            <a:alphaModFix/>
          </a:blip>
          <a:srcRect b="0" l="0" r="0" t="0"/>
          <a:stretch/>
        </p:blipFill>
        <p:spPr>
          <a:xfrm>
            <a:off x="260121" y="0"/>
            <a:ext cx="2230273" cy="13868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gtEl>
                                        <p:attrNameLst>
                                          <p:attrName>style.visibility</p:attrName>
                                        </p:attrNameLst>
                                      </p:cBhvr>
                                      <p:to>
                                        <p:strVal val="visible"/>
                                      </p:to>
                                    </p:set>
                                    <p:animEffect filter="fade" transition="in">
                                      <p:cBhvr>
                                        <p:cTn dur="500"/>
                                        <p:tgtEl>
                                          <p:spTgt spid="1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9">
                                            <p:txEl>
                                              <p:pRg end="0" st="0"/>
                                            </p:txEl>
                                          </p:spTgt>
                                        </p:tgtEl>
                                        <p:attrNameLst>
                                          <p:attrName>style.visibility</p:attrName>
                                        </p:attrNameLst>
                                      </p:cBhvr>
                                      <p:to>
                                        <p:strVal val="visible"/>
                                      </p:to>
                                    </p:set>
                                    <p:animEffect filter="fade" transition="in">
                                      <p:cBhvr>
                                        <p:cTn dur="500"/>
                                        <p:tgtEl>
                                          <p:spTgt spid="12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9">
                                            <p:txEl>
                                              <p:pRg end="1" st="1"/>
                                            </p:txEl>
                                          </p:spTgt>
                                        </p:tgtEl>
                                        <p:attrNameLst>
                                          <p:attrName>style.visibility</p:attrName>
                                        </p:attrNameLst>
                                      </p:cBhvr>
                                      <p:to>
                                        <p:strVal val="visible"/>
                                      </p:to>
                                    </p:set>
                                    <p:animEffect filter="fade" transition="in">
                                      <p:cBhvr>
                                        <p:cTn dur="500"/>
                                        <p:tgtEl>
                                          <p:spTgt spid="12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9">
                                            <p:txEl>
                                              <p:pRg end="2" st="2"/>
                                            </p:txEl>
                                          </p:spTgt>
                                        </p:tgtEl>
                                        <p:attrNameLst>
                                          <p:attrName>style.visibility</p:attrName>
                                        </p:attrNameLst>
                                      </p:cBhvr>
                                      <p:to>
                                        <p:strVal val="visible"/>
                                      </p:to>
                                    </p:set>
                                    <p:animEffect filter="fade" transition="in">
                                      <p:cBhvr>
                                        <p:cTn dur="500"/>
                                        <p:tgtEl>
                                          <p:spTgt spid="12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9">
                                            <p:txEl>
                                              <p:pRg end="3" st="3"/>
                                            </p:txEl>
                                          </p:spTgt>
                                        </p:tgtEl>
                                        <p:attrNameLst>
                                          <p:attrName>style.visibility</p:attrName>
                                        </p:attrNameLst>
                                      </p:cBhvr>
                                      <p:to>
                                        <p:strVal val="visible"/>
                                      </p:to>
                                    </p:set>
                                    <p:animEffect filter="fade" transition="in">
                                      <p:cBhvr>
                                        <p:cTn dur="500"/>
                                        <p:tgtEl>
                                          <p:spTgt spid="129">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5"/>
          <p:cNvSpPr txBox="1"/>
          <p:nvPr/>
        </p:nvSpPr>
        <p:spPr>
          <a:xfrm>
            <a:off x="467544" y="274638"/>
            <a:ext cx="8219256" cy="1498178"/>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VIDEO</a:t>
            </a:r>
            <a:endParaRPr sz="4400">
              <a:solidFill>
                <a:schemeClr val="dk1"/>
              </a:solidFill>
              <a:latin typeface="Calibri"/>
              <a:ea typeface="Calibri"/>
              <a:cs typeface="Calibri"/>
              <a:sym typeface="Calibri"/>
            </a:endParaRPr>
          </a:p>
        </p:txBody>
      </p:sp>
      <p:sp>
        <p:nvSpPr>
          <p:cNvPr id="137" name="Google Shape;137;p5"/>
          <p:cNvSpPr/>
          <p:nvPr/>
        </p:nvSpPr>
        <p:spPr>
          <a:xfrm>
            <a:off x="2411760" y="1565751"/>
            <a:ext cx="3530327" cy="95410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GB" sz="2800">
                <a:solidFill>
                  <a:srgbClr val="A04400"/>
                </a:solidFill>
                <a:latin typeface="Calibri"/>
                <a:ea typeface="Calibri"/>
                <a:cs typeface="Calibri"/>
                <a:sym typeface="Calibri"/>
              </a:rPr>
              <a:t>Insert still image from film here</a:t>
            </a:r>
            <a:endParaRPr sz="2800">
              <a:solidFill>
                <a:schemeClr val="dk1"/>
              </a:solidFill>
              <a:latin typeface="Calibri"/>
              <a:ea typeface="Calibri"/>
              <a:cs typeface="Calibri"/>
              <a:sym typeface="Calibri"/>
            </a:endParaRPr>
          </a:p>
        </p:txBody>
      </p:sp>
      <p:sp>
        <p:nvSpPr>
          <p:cNvPr id="138" name="Google Shape;138;p5"/>
          <p:cNvSpPr txBox="1"/>
          <p:nvPr/>
        </p:nvSpPr>
        <p:spPr>
          <a:xfrm>
            <a:off x="252451" y="2708920"/>
            <a:ext cx="8229600" cy="1180728"/>
          </a:xfrm>
          <a:prstGeom prst="rect">
            <a:avLst/>
          </a:prstGeom>
          <a:noFill/>
          <a:ln>
            <a:noFill/>
          </a:ln>
        </p:spPr>
        <p:txBody>
          <a:bodyPr anchorCtr="0" anchor="t" bIns="45700" lIns="91425" spcFirstLastPara="1" rIns="91425" wrap="square" tIns="45700">
            <a:normAutofit/>
          </a:bodyPr>
          <a:lstStyle/>
          <a:p>
            <a:pPr indent="0" lvl="0" marL="0" marR="0" rtl="0" algn="ctr">
              <a:spcBef>
                <a:spcPts val="0"/>
              </a:spcBef>
              <a:spcAft>
                <a:spcPts val="0"/>
              </a:spcAft>
              <a:buClr>
                <a:srgbClr val="000000"/>
              </a:buClr>
              <a:buSzPts val="3600"/>
              <a:buFont typeface="Arial"/>
              <a:buNone/>
            </a:pPr>
            <a:r>
              <a:rPr lang="en-GB" sz="3600">
                <a:solidFill>
                  <a:srgbClr val="000000"/>
                </a:solidFill>
                <a:latin typeface="Calibri"/>
                <a:ea typeface="Calibri"/>
                <a:cs typeface="Calibri"/>
                <a:sym typeface="Calibri"/>
              </a:rPr>
              <a:t>Real or Not?</a:t>
            </a:r>
            <a:endParaRPr/>
          </a:p>
          <a:p>
            <a:pPr indent="0" lvl="0" marL="0" marR="0" rtl="0" algn="ctr">
              <a:spcBef>
                <a:spcPts val="640"/>
              </a:spcBef>
              <a:spcAft>
                <a:spcPts val="0"/>
              </a:spcAft>
              <a:buClr>
                <a:srgbClr val="888888"/>
              </a:buClr>
              <a:buSzPts val="3200"/>
              <a:buFont typeface="Arial"/>
              <a:buNone/>
            </a:pPr>
            <a:r>
              <a:t/>
            </a:r>
            <a:endParaRPr sz="3200">
              <a:solidFill>
                <a:srgbClr val="888888"/>
              </a:solidFill>
              <a:latin typeface="Calibri"/>
              <a:ea typeface="Calibri"/>
              <a:cs typeface="Calibri"/>
              <a:sym typeface="Calibri"/>
            </a:endParaRPr>
          </a:p>
        </p:txBody>
      </p:sp>
      <p:pic>
        <p:nvPicPr>
          <p:cNvPr descr="1280px-BBC.svg.png" id="139" name="Google Shape;139;p5"/>
          <p:cNvPicPr preferRelativeResize="0"/>
          <p:nvPr/>
        </p:nvPicPr>
        <p:blipFill rotWithShape="1">
          <a:blip r:embed="rId3">
            <a:alphaModFix/>
          </a:blip>
          <a:srcRect b="0" l="0" r="0" t="0"/>
          <a:stretch/>
        </p:blipFill>
        <p:spPr>
          <a:xfrm>
            <a:off x="143395" y="163815"/>
            <a:ext cx="1003766" cy="287798"/>
          </a:xfrm>
          <a:prstGeom prst="rect">
            <a:avLst/>
          </a:prstGeom>
          <a:noFill/>
          <a:ln>
            <a:noFill/>
          </a:ln>
        </p:spPr>
      </p:pic>
      <p:pic>
        <p:nvPicPr>
          <p:cNvPr descr="RecognisingFakeNews.jpg" id="140" name="Google Shape;140;p5"/>
          <p:cNvPicPr preferRelativeResize="0"/>
          <p:nvPr/>
        </p:nvPicPr>
        <p:blipFill rotWithShape="1">
          <a:blip r:embed="rId4">
            <a:alphaModFix/>
          </a:blip>
          <a:srcRect b="0" l="0" r="0" t="0"/>
          <a:stretch/>
        </p:blipFill>
        <p:spPr>
          <a:xfrm>
            <a:off x="0" y="0"/>
            <a:ext cx="9144000" cy="5143500"/>
          </a:xfrm>
          <a:prstGeom prst="rect">
            <a:avLst/>
          </a:prstGeom>
          <a:noFill/>
          <a:ln>
            <a:noFill/>
          </a:ln>
        </p:spPr>
      </p:pic>
      <p:sp>
        <p:nvSpPr>
          <p:cNvPr id="141" name="Google Shape;141;p5"/>
          <p:cNvSpPr/>
          <p:nvPr/>
        </p:nvSpPr>
        <p:spPr>
          <a:xfrm>
            <a:off x="388525" y="1048125"/>
            <a:ext cx="5195400" cy="2195700"/>
          </a:xfrm>
          <a:prstGeom prst="rec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sz="6000">
                <a:solidFill>
                  <a:srgbClr val="FFFFFF"/>
                </a:solidFill>
                <a:latin typeface="Arvo"/>
                <a:ea typeface="Arvo"/>
                <a:cs typeface="Arvo"/>
                <a:sym typeface="Arvo"/>
              </a:rPr>
              <a:t>Recognizing Fake News</a:t>
            </a:r>
            <a:endParaRPr b="1" sz="6000">
              <a:solidFill>
                <a:srgbClr val="FFFFFF"/>
              </a:solidFill>
              <a:latin typeface="Arvo"/>
              <a:ea typeface="Arvo"/>
              <a:cs typeface="Arvo"/>
              <a:sym typeface="Arvo"/>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6"/>
          <p:cNvSpPr txBox="1"/>
          <p:nvPr/>
        </p:nvSpPr>
        <p:spPr>
          <a:xfrm>
            <a:off x="-529771" y="274645"/>
            <a:ext cx="8229600" cy="114300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C00000"/>
              </a:buClr>
              <a:buSzPts val="4400"/>
              <a:buFont typeface="Arial"/>
              <a:buNone/>
            </a:pPr>
            <a:r>
              <a:rPr b="1" lang="en-GB" sz="4400">
                <a:solidFill>
                  <a:srgbClr val="C00000"/>
                </a:solidFill>
                <a:latin typeface="Arial"/>
                <a:ea typeface="Arial"/>
                <a:cs typeface="Arial"/>
                <a:sym typeface="Arial"/>
              </a:rPr>
              <a:t>REAL</a:t>
            </a:r>
            <a:endParaRPr sz="4400">
              <a:solidFill>
                <a:schemeClr val="dk1"/>
              </a:solidFill>
              <a:latin typeface="Arial"/>
              <a:ea typeface="Arial"/>
              <a:cs typeface="Arial"/>
              <a:sym typeface="Arial"/>
            </a:endParaRPr>
          </a:p>
        </p:txBody>
      </p:sp>
      <p:sp>
        <p:nvSpPr>
          <p:cNvPr id="148" name="Google Shape;148;p6"/>
          <p:cNvSpPr txBox="1"/>
          <p:nvPr/>
        </p:nvSpPr>
        <p:spPr>
          <a:xfrm>
            <a:off x="1258289" y="1615580"/>
            <a:ext cx="7736695" cy="2462213"/>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None/>
            </a:pPr>
            <a:r>
              <a:rPr lang="en-GB" sz="2200">
                <a:solidFill>
                  <a:schemeClr val="dk1"/>
                </a:solidFill>
                <a:latin typeface="Arial"/>
                <a:ea typeface="Arial"/>
                <a:cs typeface="Arial"/>
                <a:sym typeface="Arial"/>
              </a:rPr>
              <a:t>eal - ask “is this real?”</a:t>
            </a:r>
            <a:br>
              <a:rPr lang="en-GB" sz="2200">
                <a:solidFill>
                  <a:schemeClr val="dk1"/>
                </a:solidFill>
                <a:latin typeface="Arial"/>
                <a:ea typeface="Arial"/>
                <a:cs typeface="Arial"/>
                <a:sym typeface="Arial"/>
              </a:rPr>
            </a:br>
            <a:endParaRPr sz="2200">
              <a:solidFill>
                <a:schemeClr val="dk1"/>
              </a:solidFill>
              <a:latin typeface="Arial"/>
              <a:ea typeface="Arial"/>
              <a:cs typeface="Arial"/>
              <a:sym typeface="Arial"/>
            </a:endParaRPr>
          </a:p>
          <a:p>
            <a:pPr indent="-285750" lvl="0" marL="285750" marR="0" rtl="0" algn="l">
              <a:spcBef>
                <a:spcPts val="0"/>
              </a:spcBef>
              <a:spcAft>
                <a:spcPts val="0"/>
              </a:spcAft>
              <a:buNone/>
            </a:pPr>
            <a:r>
              <a:rPr lang="en-GB" sz="2200">
                <a:solidFill>
                  <a:schemeClr val="dk1"/>
                </a:solidFill>
                <a:latin typeface="Arial"/>
                <a:ea typeface="Arial"/>
                <a:cs typeface="Arial"/>
                <a:sym typeface="Arial"/>
              </a:rPr>
              <a:t>vidence - What’s the source? author, publication, web address, date &amp; time, including pictures.</a:t>
            </a:r>
            <a:endParaRPr/>
          </a:p>
          <a:p>
            <a:pPr indent="-285750" lvl="0" marL="285750" marR="0" rtl="0" algn="l">
              <a:spcBef>
                <a:spcPts val="0"/>
              </a:spcBef>
              <a:spcAft>
                <a:spcPts val="0"/>
              </a:spcAft>
              <a:buNone/>
            </a:pPr>
            <a:r>
              <a:rPr lang="en-GB" sz="2200">
                <a:solidFill>
                  <a:schemeClr val="dk1"/>
                </a:solidFill>
                <a:latin typeface="Arial"/>
                <a:ea typeface="Arial"/>
                <a:cs typeface="Arial"/>
                <a:sym typeface="Arial"/>
              </a:rPr>
              <a:t>dd it all up - Ask around, use own knowledge, other’s knowledge, the story detail and a little research.</a:t>
            </a:r>
            <a:endParaRPr/>
          </a:p>
          <a:p>
            <a:pPr indent="-285750" lvl="0" marL="285750" marR="0" rtl="0" algn="l">
              <a:spcBef>
                <a:spcPts val="0"/>
              </a:spcBef>
              <a:spcAft>
                <a:spcPts val="0"/>
              </a:spcAft>
              <a:buNone/>
            </a:pPr>
            <a:r>
              <a:rPr lang="en-GB" sz="2200">
                <a:solidFill>
                  <a:schemeClr val="dk1"/>
                </a:solidFill>
                <a:latin typeface="Arial"/>
                <a:ea typeface="Arial"/>
                <a:cs typeface="Arial"/>
                <a:sym typeface="Arial"/>
              </a:rPr>
              <a:t>ook around - any other sources carrying the story? </a:t>
            </a:r>
            <a:endParaRPr/>
          </a:p>
        </p:txBody>
      </p:sp>
      <p:sp>
        <p:nvSpPr>
          <p:cNvPr id="149" name="Google Shape;149;p6"/>
          <p:cNvSpPr txBox="1"/>
          <p:nvPr/>
        </p:nvSpPr>
        <p:spPr>
          <a:xfrm>
            <a:off x="1041538" y="1598575"/>
            <a:ext cx="414729" cy="2462213"/>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None/>
            </a:pPr>
            <a:r>
              <a:rPr b="1" lang="en-GB" sz="2200" u="sng">
                <a:solidFill>
                  <a:srgbClr val="C00000"/>
                </a:solidFill>
                <a:latin typeface="Arial"/>
                <a:ea typeface="Arial"/>
                <a:cs typeface="Arial"/>
                <a:sym typeface="Arial"/>
              </a:rPr>
              <a:t>R</a:t>
            </a:r>
            <a:endParaRPr/>
          </a:p>
          <a:p>
            <a:pPr indent="-285750" lvl="0" marL="285750" marR="0" rtl="0" algn="l">
              <a:spcBef>
                <a:spcPts val="0"/>
              </a:spcBef>
              <a:spcAft>
                <a:spcPts val="0"/>
              </a:spcAft>
              <a:buNone/>
            </a:pPr>
            <a:r>
              <a:t/>
            </a:r>
            <a:endParaRPr b="1" sz="2200" u="sng">
              <a:solidFill>
                <a:srgbClr val="C00000"/>
              </a:solidFill>
              <a:latin typeface="Arial"/>
              <a:ea typeface="Arial"/>
              <a:cs typeface="Arial"/>
              <a:sym typeface="Arial"/>
            </a:endParaRPr>
          </a:p>
          <a:p>
            <a:pPr indent="-285750" lvl="0" marL="285750" marR="0" rtl="0" algn="l">
              <a:spcBef>
                <a:spcPts val="0"/>
              </a:spcBef>
              <a:spcAft>
                <a:spcPts val="0"/>
              </a:spcAft>
              <a:buNone/>
            </a:pPr>
            <a:r>
              <a:rPr b="1" lang="en-GB" sz="2200" u="sng">
                <a:solidFill>
                  <a:srgbClr val="C00000"/>
                </a:solidFill>
                <a:latin typeface="Arial"/>
                <a:ea typeface="Arial"/>
                <a:cs typeface="Arial"/>
                <a:sym typeface="Arial"/>
              </a:rPr>
              <a:t>E</a:t>
            </a:r>
            <a:endParaRPr/>
          </a:p>
          <a:p>
            <a:pPr indent="-285750" lvl="0" marL="285750" marR="0" rtl="0" algn="l">
              <a:spcBef>
                <a:spcPts val="0"/>
              </a:spcBef>
              <a:spcAft>
                <a:spcPts val="0"/>
              </a:spcAft>
              <a:buNone/>
            </a:pPr>
            <a:r>
              <a:t/>
            </a:r>
            <a:endParaRPr b="1" sz="2200" u="sng">
              <a:solidFill>
                <a:srgbClr val="C00000"/>
              </a:solidFill>
              <a:latin typeface="Arial"/>
              <a:ea typeface="Arial"/>
              <a:cs typeface="Arial"/>
              <a:sym typeface="Arial"/>
            </a:endParaRPr>
          </a:p>
          <a:p>
            <a:pPr indent="-285750" lvl="0" marL="285750" marR="0" rtl="0" algn="l">
              <a:spcBef>
                <a:spcPts val="0"/>
              </a:spcBef>
              <a:spcAft>
                <a:spcPts val="0"/>
              </a:spcAft>
              <a:buNone/>
            </a:pPr>
            <a:r>
              <a:rPr b="1" lang="en-GB" sz="2200" u="sng">
                <a:solidFill>
                  <a:srgbClr val="C00000"/>
                </a:solidFill>
                <a:latin typeface="Arial"/>
                <a:ea typeface="Arial"/>
                <a:cs typeface="Arial"/>
                <a:sym typeface="Arial"/>
              </a:rPr>
              <a:t>A</a:t>
            </a:r>
            <a:endParaRPr/>
          </a:p>
          <a:p>
            <a:pPr indent="-285750" lvl="0" marL="285750" marR="0" rtl="0" algn="l">
              <a:spcBef>
                <a:spcPts val="0"/>
              </a:spcBef>
              <a:spcAft>
                <a:spcPts val="0"/>
              </a:spcAft>
              <a:buNone/>
            </a:pPr>
            <a:r>
              <a:t/>
            </a:r>
            <a:endParaRPr b="1" sz="2200" u="sng">
              <a:solidFill>
                <a:srgbClr val="C00000"/>
              </a:solidFill>
              <a:latin typeface="Arial"/>
              <a:ea typeface="Arial"/>
              <a:cs typeface="Arial"/>
              <a:sym typeface="Arial"/>
            </a:endParaRPr>
          </a:p>
          <a:p>
            <a:pPr indent="-285750" lvl="0" marL="285750" marR="0" rtl="0" algn="l">
              <a:spcBef>
                <a:spcPts val="0"/>
              </a:spcBef>
              <a:spcAft>
                <a:spcPts val="0"/>
              </a:spcAft>
              <a:buNone/>
            </a:pPr>
            <a:r>
              <a:rPr b="1" lang="en-GB" sz="2200" u="sng">
                <a:solidFill>
                  <a:srgbClr val="C00000"/>
                </a:solidFill>
                <a:latin typeface="Arial"/>
                <a:ea typeface="Arial"/>
                <a:cs typeface="Arial"/>
                <a:sym typeface="Arial"/>
              </a:rPr>
              <a:t>L</a:t>
            </a:r>
            <a:endParaRPr/>
          </a:p>
        </p:txBody>
      </p:sp>
      <p:sp>
        <p:nvSpPr>
          <p:cNvPr id="150" name="Google Shape;150;p6"/>
          <p:cNvSpPr txBox="1"/>
          <p:nvPr/>
        </p:nvSpPr>
        <p:spPr>
          <a:xfrm>
            <a:off x="1342568" y="274645"/>
            <a:ext cx="8229600" cy="114300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chemeClr val="dk1"/>
              </a:buClr>
              <a:buSzPts val="4400"/>
              <a:buFont typeface="Arial"/>
              <a:buNone/>
            </a:pPr>
            <a:r>
              <a:rPr lang="en-GB" sz="4400">
                <a:solidFill>
                  <a:schemeClr val="dk1"/>
                </a:solidFill>
                <a:latin typeface="Arial"/>
                <a:ea typeface="Arial"/>
                <a:cs typeface="Arial"/>
                <a:sym typeface="Arial"/>
              </a:rPr>
              <a:t>checks</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gtEl>
                                        <p:attrNameLst>
                                          <p:attrName>style.visibility</p:attrName>
                                        </p:attrNameLst>
                                      </p:cBhvr>
                                      <p:to>
                                        <p:strVal val="visible"/>
                                      </p:to>
                                    </p:set>
                                    <p:animEffect filter="fade" transition="in">
                                      <p:cBhvr>
                                        <p:cTn dur="500"/>
                                        <p:tgtEl>
                                          <p:spTgt spid="1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0" st="0"/>
                                            </p:txEl>
                                          </p:spTgt>
                                        </p:tgtEl>
                                        <p:attrNameLst>
                                          <p:attrName>style.visibility</p:attrName>
                                        </p:attrNameLst>
                                      </p:cBhvr>
                                      <p:to>
                                        <p:strVal val="visible"/>
                                      </p:to>
                                    </p:set>
                                    <p:animEffect filter="fade" transition="in">
                                      <p:cBhvr>
                                        <p:cTn dur="500"/>
                                        <p:tgtEl>
                                          <p:spTgt spid="14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1" st="1"/>
                                            </p:txEl>
                                          </p:spTgt>
                                        </p:tgtEl>
                                        <p:attrNameLst>
                                          <p:attrName>style.visibility</p:attrName>
                                        </p:attrNameLst>
                                      </p:cBhvr>
                                      <p:to>
                                        <p:strVal val="visible"/>
                                      </p:to>
                                    </p:set>
                                    <p:animEffect filter="fade" transition="in">
                                      <p:cBhvr>
                                        <p:cTn dur="500"/>
                                        <p:tgtEl>
                                          <p:spTgt spid="14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2" st="2"/>
                                            </p:txEl>
                                          </p:spTgt>
                                        </p:tgtEl>
                                        <p:attrNameLst>
                                          <p:attrName>style.visibility</p:attrName>
                                        </p:attrNameLst>
                                      </p:cBhvr>
                                      <p:to>
                                        <p:strVal val="visible"/>
                                      </p:to>
                                    </p:set>
                                    <p:animEffect filter="fade" transition="in">
                                      <p:cBhvr>
                                        <p:cTn dur="500"/>
                                        <p:tgtEl>
                                          <p:spTgt spid="14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8">
                                            <p:txEl>
                                              <p:pRg end="3" st="3"/>
                                            </p:txEl>
                                          </p:spTgt>
                                        </p:tgtEl>
                                        <p:attrNameLst>
                                          <p:attrName>style.visibility</p:attrName>
                                        </p:attrNameLst>
                                      </p:cBhvr>
                                      <p:to>
                                        <p:strVal val="visible"/>
                                      </p:to>
                                    </p:set>
                                    <p:animEffect filter="fade" transition="in">
                                      <p:cBhvr>
                                        <p:cTn dur="500"/>
                                        <p:tgtEl>
                                          <p:spTgt spid="148">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pic>
        <p:nvPicPr>
          <p:cNvPr id="156" name="Google Shape;156;p7"/>
          <p:cNvPicPr preferRelativeResize="0"/>
          <p:nvPr/>
        </p:nvPicPr>
        <p:blipFill rotWithShape="1">
          <a:blip r:embed="rId3">
            <a:alphaModFix/>
          </a:blip>
          <a:srcRect b="0" l="0" r="0" t="0"/>
          <a:stretch/>
        </p:blipFill>
        <p:spPr>
          <a:xfrm>
            <a:off x="5410001" y="1658699"/>
            <a:ext cx="3513546" cy="2345041"/>
          </a:xfrm>
          <a:prstGeom prst="rect">
            <a:avLst/>
          </a:prstGeom>
          <a:noFill/>
          <a:ln cap="rnd" cmpd="sng" w="127000">
            <a:solidFill>
              <a:srgbClr val="FFFFFF"/>
            </a:solidFill>
            <a:prstDash val="solid"/>
            <a:round/>
            <a:headEnd len="sm" w="sm" type="none"/>
            <a:tailEnd len="sm" w="sm" type="none"/>
          </a:ln>
          <a:effectLst>
            <a:outerShdw blurRad="76200" sx="97000" kx="900000" rotWithShape="0" algn="br" dir="10500000" dist="95250" sy="23000">
              <a:srgbClr val="000000">
                <a:alpha val="20000"/>
              </a:srgbClr>
            </a:outerShdw>
          </a:effectLst>
        </p:spPr>
      </p:pic>
      <p:sp>
        <p:nvSpPr>
          <p:cNvPr id="157" name="Google Shape;157;p7"/>
          <p:cNvSpPr txBox="1"/>
          <p:nvPr/>
        </p:nvSpPr>
        <p:spPr>
          <a:xfrm>
            <a:off x="366855" y="1729424"/>
            <a:ext cx="5043146" cy="2345532"/>
          </a:xfrm>
          <a:prstGeom prst="rect">
            <a:avLst/>
          </a:prstGeom>
          <a:noFill/>
          <a:ln>
            <a:noFill/>
          </a:ln>
        </p:spPr>
        <p:txBody>
          <a:bodyPr anchorCtr="0" anchor="t" bIns="45700" lIns="91425" spcFirstLastPara="1" rIns="91425" wrap="square" tIns="45700">
            <a:normAutofit/>
          </a:bodyPr>
          <a:lstStyle/>
          <a:p>
            <a:pPr indent="-571500" lvl="0" marL="571500" marR="0" rtl="0" algn="l">
              <a:lnSpc>
                <a:spcPct val="80000"/>
              </a:lnSpc>
              <a:spcBef>
                <a:spcPts val="0"/>
              </a:spcBef>
              <a:spcAft>
                <a:spcPts val="0"/>
              </a:spcAft>
              <a:buClr>
                <a:schemeClr val="dk1"/>
              </a:buClr>
              <a:buSzPts val="1704"/>
              <a:buFont typeface="Arial"/>
              <a:buChar char="•"/>
            </a:pPr>
            <a:r>
              <a:rPr lang="en-GB" sz="1704">
                <a:solidFill>
                  <a:schemeClr val="dk1"/>
                </a:solidFill>
                <a:latin typeface="Arial"/>
                <a:ea typeface="Arial"/>
                <a:cs typeface="Arial"/>
                <a:sym typeface="Arial"/>
              </a:rPr>
              <a:t>Who (wrote it)?</a:t>
            </a:r>
            <a:endParaRPr/>
          </a:p>
          <a:p>
            <a:pPr indent="-571500" lvl="0" marL="571500" marR="0" rtl="0" algn="l">
              <a:lnSpc>
                <a:spcPct val="80000"/>
              </a:lnSpc>
              <a:spcBef>
                <a:spcPts val="341"/>
              </a:spcBef>
              <a:spcAft>
                <a:spcPts val="0"/>
              </a:spcAft>
              <a:buClr>
                <a:schemeClr val="dk1"/>
              </a:buClr>
              <a:buSzPts val="1704"/>
              <a:buFont typeface="Arial"/>
              <a:buChar char="•"/>
            </a:pPr>
            <a:r>
              <a:rPr lang="en-GB" sz="1704">
                <a:solidFill>
                  <a:schemeClr val="dk1"/>
                </a:solidFill>
                <a:latin typeface="Arial"/>
                <a:ea typeface="Arial"/>
                <a:cs typeface="Arial"/>
                <a:sym typeface="Arial"/>
              </a:rPr>
              <a:t>What (is the context)?</a:t>
            </a:r>
            <a:endParaRPr/>
          </a:p>
          <a:p>
            <a:pPr indent="-571500" lvl="0" marL="571500" marR="0" rtl="0" algn="l">
              <a:lnSpc>
                <a:spcPct val="80000"/>
              </a:lnSpc>
              <a:spcBef>
                <a:spcPts val="341"/>
              </a:spcBef>
              <a:spcAft>
                <a:spcPts val="0"/>
              </a:spcAft>
              <a:buClr>
                <a:schemeClr val="dk1"/>
              </a:buClr>
              <a:buSzPts val="1704"/>
              <a:buFont typeface="Arial"/>
              <a:buChar char="•"/>
            </a:pPr>
            <a:r>
              <a:rPr lang="en-GB" sz="1704">
                <a:solidFill>
                  <a:schemeClr val="dk1"/>
                </a:solidFill>
                <a:latin typeface="Arial"/>
                <a:ea typeface="Arial"/>
                <a:cs typeface="Arial"/>
                <a:sym typeface="Arial"/>
              </a:rPr>
              <a:t>Where (has it come from)?</a:t>
            </a:r>
            <a:endParaRPr/>
          </a:p>
          <a:p>
            <a:pPr indent="-571500" lvl="0" marL="571500" marR="0" rtl="0" algn="l">
              <a:lnSpc>
                <a:spcPct val="80000"/>
              </a:lnSpc>
              <a:spcBef>
                <a:spcPts val="341"/>
              </a:spcBef>
              <a:spcAft>
                <a:spcPts val="0"/>
              </a:spcAft>
              <a:buClr>
                <a:schemeClr val="dk1"/>
              </a:buClr>
              <a:buSzPts val="1704"/>
              <a:buFont typeface="Arial"/>
              <a:buChar char="•"/>
            </a:pPr>
            <a:r>
              <a:rPr lang="en-GB" sz="1704">
                <a:solidFill>
                  <a:schemeClr val="dk1"/>
                </a:solidFill>
                <a:latin typeface="Arial"/>
                <a:ea typeface="Arial"/>
                <a:cs typeface="Arial"/>
                <a:sym typeface="Arial"/>
              </a:rPr>
              <a:t>Why (are you interested in it)?*</a:t>
            </a:r>
            <a:endParaRPr/>
          </a:p>
          <a:p>
            <a:pPr indent="-571500" lvl="0" marL="571500" marR="0" rtl="0" algn="l">
              <a:lnSpc>
                <a:spcPct val="80000"/>
              </a:lnSpc>
              <a:spcBef>
                <a:spcPts val="341"/>
              </a:spcBef>
              <a:spcAft>
                <a:spcPts val="0"/>
              </a:spcAft>
              <a:buClr>
                <a:schemeClr val="dk1"/>
              </a:buClr>
              <a:buSzPts val="1704"/>
              <a:buFont typeface="Arial"/>
              <a:buChar char="•"/>
            </a:pPr>
            <a:r>
              <a:rPr lang="en-GB" sz="1704">
                <a:solidFill>
                  <a:schemeClr val="dk1"/>
                </a:solidFill>
                <a:latin typeface="Arial"/>
                <a:ea typeface="Arial"/>
                <a:cs typeface="Arial"/>
                <a:sym typeface="Arial"/>
              </a:rPr>
              <a:t>When (was it written)?</a:t>
            </a:r>
            <a:endParaRPr/>
          </a:p>
          <a:p>
            <a:pPr indent="-571500" lvl="0" marL="571500" marR="0" rtl="0" algn="l">
              <a:lnSpc>
                <a:spcPct val="80000"/>
              </a:lnSpc>
              <a:spcBef>
                <a:spcPts val="341"/>
              </a:spcBef>
              <a:spcAft>
                <a:spcPts val="0"/>
              </a:spcAft>
              <a:buClr>
                <a:schemeClr val="dk1"/>
              </a:buClr>
              <a:buSzPts val="1704"/>
              <a:buFont typeface="Arial"/>
              <a:buChar char="•"/>
            </a:pPr>
            <a:r>
              <a:rPr lang="en-GB" sz="1704">
                <a:solidFill>
                  <a:schemeClr val="dk1"/>
                </a:solidFill>
                <a:latin typeface="Arial"/>
                <a:ea typeface="Arial"/>
                <a:cs typeface="Arial"/>
                <a:sym typeface="Arial"/>
              </a:rPr>
              <a:t>How (many other sources are telling the same story)?</a:t>
            </a:r>
            <a:endParaRPr/>
          </a:p>
          <a:p>
            <a:pPr indent="-463232" lvl="0" marL="571500" marR="0" rtl="0" algn="l">
              <a:lnSpc>
                <a:spcPct val="80000"/>
              </a:lnSpc>
              <a:spcBef>
                <a:spcPts val="341"/>
              </a:spcBef>
              <a:spcAft>
                <a:spcPts val="0"/>
              </a:spcAft>
              <a:buClr>
                <a:schemeClr val="dk1"/>
              </a:buClr>
              <a:buSzPts val="1705"/>
              <a:buFont typeface="Arial"/>
              <a:buNone/>
            </a:pPr>
            <a:r>
              <a:t/>
            </a:r>
            <a:endParaRPr sz="1704">
              <a:solidFill>
                <a:schemeClr val="dk1"/>
              </a:solidFill>
              <a:latin typeface="Arial"/>
              <a:ea typeface="Arial"/>
              <a:cs typeface="Arial"/>
              <a:sym typeface="Arial"/>
            </a:endParaRPr>
          </a:p>
          <a:p>
            <a:pPr indent="0" lvl="0" marL="0" marR="0" rtl="0" algn="l">
              <a:lnSpc>
                <a:spcPct val="80000"/>
              </a:lnSpc>
              <a:spcBef>
                <a:spcPts val="341"/>
              </a:spcBef>
              <a:spcAft>
                <a:spcPts val="0"/>
              </a:spcAft>
              <a:buClr>
                <a:schemeClr val="dk1"/>
              </a:buClr>
              <a:buSzPts val="1704"/>
              <a:buFont typeface="Arial"/>
              <a:buNone/>
            </a:pPr>
            <a:r>
              <a:rPr lang="en-GB" sz="1704">
                <a:solidFill>
                  <a:schemeClr val="dk1"/>
                </a:solidFill>
                <a:latin typeface="Arial"/>
                <a:ea typeface="Arial"/>
                <a:cs typeface="Arial"/>
                <a:sym typeface="Arial"/>
              </a:rPr>
              <a:t>*important to check our own beliefs and biases too!</a:t>
            </a:r>
            <a:endParaRPr/>
          </a:p>
        </p:txBody>
      </p:sp>
      <p:sp>
        <p:nvSpPr>
          <p:cNvPr id="158" name="Google Shape;158;p7"/>
          <p:cNvSpPr txBox="1"/>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chemeClr val="dk1"/>
              </a:buClr>
              <a:buSzPts val="3600"/>
              <a:buFont typeface="Arial"/>
              <a:buNone/>
            </a:pPr>
            <a:r>
              <a:rPr lang="en-GB" sz="3600">
                <a:solidFill>
                  <a:schemeClr val="dk1"/>
                </a:solidFill>
                <a:latin typeface="Arial"/>
                <a:ea typeface="Arial"/>
                <a:cs typeface="Arial"/>
                <a:sym typeface="Arial"/>
              </a:rPr>
              <a:t>Remember your five Ws and one H</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7">
                                            <p:txEl>
                                              <p:pRg end="0" st="0"/>
                                            </p:txEl>
                                          </p:spTgt>
                                        </p:tgtEl>
                                        <p:attrNameLst>
                                          <p:attrName>style.visibility</p:attrName>
                                        </p:attrNameLst>
                                      </p:cBhvr>
                                      <p:to>
                                        <p:strVal val="visible"/>
                                      </p:to>
                                    </p:set>
                                    <p:animEffect filter="fade" transition="in">
                                      <p:cBhvr>
                                        <p:cTn dur="500"/>
                                        <p:tgtEl>
                                          <p:spTgt spid="15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7">
                                            <p:txEl>
                                              <p:pRg end="1" st="1"/>
                                            </p:txEl>
                                          </p:spTgt>
                                        </p:tgtEl>
                                        <p:attrNameLst>
                                          <p:attrName>style.visibility</p:attrName>
                                        </p:attrNameLst>
                                      </p:cBhvr>
                                      <p:to>
                                        <p:strVal val="visible"/>
                                      </p:to>
                                    </p:set>
                                    <p:animEffect filter="fade" transition="in">
                                      <p:cBhvr>
                                        <p:cTn dur="500"/>
                                        <p:tgtEl>
                                          <p:spTgt spid="15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7">
                                            <p:txEl>
                                              <p:pRg end="2" st="2"/>
                                            </p:txEl>
                                          </p:spTgt>
                                        </p:tgtEl>
                                        <p:attrNameLst>
                                          <p:attrName>style.visibility</p:attrName>
                                        </p:attrNameLst>
                                      </p:cBhvr>
                                      <p:to>
                                        <p:strVal val="visible"/>
                                      </p:to>
                                    </p:set>
                                    <p:animEffect filter="fade" transition="in">
                                      <p:cBhvr>
                                        <p:cTn dur="500"/>
                                        <p:tgtEl>
                                          <p:spTgt spid="15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7">
                                            <p:txEl>
                                              <p:pRg end="3" st="3"/>
                                            </p:txEl>
                                          </p:spTgt>
                                        </p:tgtEl>
                                        <p:attrNameLst>
                                          <p:attrName>style.visibility</p:attrName>
                                        </p:attrNameLst>
                                      </p:cBhvr>
                                      <p:to>
                                        <p:strVal val="visible"/>
                                      </p:to>
                                    </p:set>
                                    <p:animEffect filter="fade" transition="in">
                                      <p:cBhvr>
                                        <p:cTn dur="500"/>
                                        <p:tgtEl>
                                          <p:spTgt spid="15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7">
                                            <p:txEl>
                                              <p:pRg end="4" st="4"/>
                                            </p:txEl>
                                          </p:spTgt>
                                        </p:tgtEl>
                                        <p:attrNameLst>
                                          <p:attrName>style.visibility</p:attrName>
                                        </p:attrNameLst>
                                      </p:cBhvr>
                                      <p:to>
                                        <p:strVal val="visible"/>
                                      </p:to>
                                    </p:set>
                                    <p:animEffect filter="fade" transition="in">
                                      <p:cBhvr>
                                        <p:cTn dur="500"/>
                                        <p:tgtEl>
                                          <p:spTgt spid="15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7">
                                            <p:txEl>
                                              <p:pRg end="5" st="5"/>
                                            </p:txEl>
                                          </p:spTgt>
                                        </p:tgtEl>
                                        <p:attrNameLst>
                                          <p:attrName>style.visibility</p:attrName>
                                        </p:attrNameLst>
                                      </p:cBhvr>
                                      <p:to>
                                        <p:strVal val="visible"/>
                                      </p:to>
                                    </p:set>
                                    <p:animEffect filter="fade" transition="in">
                                      <p:cBhvr>
                                        <p:cTn dur="500"/>
                                        <p:tgtEl>
                                          <p:spTgt spid="157">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7">
                                            <p:txEl>
                                              <p:pRg end="6" st="6"/>
                                            </p:txEl>
                                          </p:spTgt>
                                        </p:tgtEl>
                                        <p:attrNameLst>
                                          <p:attrName>style.visibility</p:attrName>
                                        </p:attrNameLst>
                                      </p:cBhvr>
                                      <p:to>
                                        <p:strVal val="visible"/>
                                      </p:to>
                                    </p:set>
                                    <p:animEffect filter="fade" transition="in">
                                      <p:cBhvr>
                                        <p:cTn dur="500"/>
                                        <p:tgtEl>
                                          <p:spTgt spid="157">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7">
                                            <p:txEl>
                                              <p:pRg end="7" st="7"/>
                                            </p:txEl>
                                          </p:spTgt>
                                        </p:tgtEl>
                                        <p:attrNameLst>
                                          <p:attrName>style.visibility</p:attrName>
                                        </p:attrNameLst>
                                      </p:cBhvr>
                                      <p:to>
                                        <p:strVal val="visible"/>
                                      </p:to>
                                    </p:set>
                                    <p:animEffect filter="fade" transition="in">
                                      <p:cBhvr>
                                        <p:cTn dur="500"/>
                                        <p:tgtEl>
                                          <p:spTgt spid="157">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8"/>
          <p:cNvSpPr txBox="1"/>
          <p:nvPr>
            <p:ph type="title"/>
          </p:nvPr>
        </p:nvSpPr>
        <p:spPr>
          <a:xfrm>
            <a:off x="0" y="205979"/>
            <a:ext cx="176857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959"/>
              <a:buFont typeface="Calibri"/>
              <a:buNone/>
            </a:pPr>
            <a:r>
              <a:rPr lang="en-GB" sz="3959" u="sng"/>
              <a:t>Activity</a:t>
            </a:r>
            <a:endParaRPr sz="3959" u="sng"/>
          </a:p>
        </p:txBody>
      </p:sp>
      <p:sp>
        <p:nvSpPr>
          <p:cNvPr id="165" name="Google Shape;165;p8"/>
          <p:cNvSpPr txBox="1"/>
          <p:nvPr>
            <p:ph idx="1" type="body"/>
          </p:nvPr>
        </p:nvSpPr>
        <p:spPr>
          <a:xfrm>
            <a:off x="0" y="1200151"/>
            <a:ext cx="2080671" cy="2205578"/>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Clr>
                <a:schemeClr val="dk1"/>
              </a:buClr>
              <a:buSzPts val="2720"/>
              <a:buNone/>
            </a:pPr>
            <a:r>
              <a:rPr lang="en-GB" sz="2720"/>
              <a:t>First of all, in pairs/groups think of a news story about </a:t>
            </a:r>
            <a:r>
              <a:rPr lang="en-GB" sz="2720"/>
              <a:t>COVID</a:t>
            </a:r>
            <a:r>
              <a:rPr lang="en-GB" sz="2720"/>
              <a:t> recently….</a:t>
            </a:r>
            <a:endParaRPr/>
          </a:p>
          <a:p>
            <a:pPr indent="-170180" lvl="0" marL="342900" rtl="0" algn="l">
              <a:lnSpc>
                <a:spcPct val="80000"/>
              </a:lnSpc>
              <a:spcBef>
                <a:spcPts val="544"/>
              </a:spcBef>
              <a:spcAft>
                <a:spcPts val="0"/>
              </a:spcAft>
              <a:buClr>
                <a:schemeClr val="dk1"/>
              </a:buClr>
              <a:buSzPts val="2720"/>
              <a:buNone/>
            </a:pPr>
            <a:r>
              <a:t/>
            </a:r>
            <a:endParaRPr sz="2720"/>
          </a:p>
        </p:txBody>
      </p:sp>
      <p:pic>
        <p:nvPicPr>
          <p:cNvPr id="166" name="Google Shape;166;p8"/>
          <p:cNvPicPr preferRelativeResize="0"/>
          <p:nvPr/>
        </p:nvPicPr>
        <p:blipFill rotWithShape="1">
          <a:blip r:embed="rId3">
            <a:alphaModFix/>
          </a:blip>
          <a:srcRect b="0" l="0" r="0" t="0"/>
          <a:stretch/>
        </p:blipFill>
        <p:spPr>
          <a:xfrm>
            <a:off x="2425622" y="85519"/>
            <a:ext cx="6378545" cy="482595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9"/>
          <p:cNvSpPr txBox="1"/>
          <p:nvPr>
            <p:ph type="title"/>
          </p:nvPr>
        </p:nvSpPr>
        <p:spPr>
          <a:xfrm>
            <a:off x="457200" y="205976"/>
            <a:ext cx="8229600" cy="5511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Exit Ticket</a:t>
            </a:r>
            <a:endParaRPr/>
          </a:p>
        </p:txBody>
      </p:sp>
      <p:sp>
        <p:nvSpPr>
          <p:cNvPr id="172" name="Google Shape;172;p9"/>
          <p:cNvSpPr txBox="1"/>
          <p:nvPr>
            <p:ph idx="1" type="body"/>
          </p:nvPr>
        </p:nvSpPr>
        <p:spPr>
          <a:xfrm>
            <a:off x="274200" y="1017128"/>
            <a:ext cx="5100300" cy="333540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en-GB"/>
              <a:t>What advice do you have for James and Tiffany?</a:t>
            </a:r>
            <a:endParaRPr/>
          </a:p>
          <a:p>
            <a:pPr indent="-203200" lvl="0" marL="342900" rtl="0" algn="l">
              <a:spcBef>
                <a:spcPts val="0"/>
              </a:spcBef>
              <a:spcAft>
                <a:spcPts val="0"/>
              </a:spcAft>
              <a:buSzPts val="1000"/>
              <a:buChar char="•"/>
            </a:pPr>
            <a:r>
              <a:rPr lang="en-GB" sz="2400"/>
              <a:t>(</a:t>
            </a:r>
            <a:r>
              <a:rPr lang="en-GB" sz="2400"/>
              <a:t>Also, what questions do you hope to find answers for in this unit?)</a:t>
            </a:r>
            <a:endParaRPr sz="2400"/>
          </a:p>
        </p:txBody>
      </p:sp>
      <p:sp>
        <p:nvSpPr>
          <p:cNvPr id="173" name="Google Shape;173;p9"/>
          <p:cNvSpPr/>
          <p:nvPr/>
        </p:nvSpPr>
        <p:spPr>
          <a:xfrm>
            <a:off x="457200" y="2964129"/>
            <a:ext cx="8229600" cy="1904733"/>
          </a:xfrm>
          <a:prstGeom prst="roundRect">
            <a:avLst>
              <a:gd fmla="val 16667" name="adj"/>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rPr b="1" lang="en-GB" sz="1800" u="sng">
                <a:solidFill>
                  <a:schemeClr val="lt1"/>
                </a:solidFill>
                <a:latin typeface="Calibri"/>
                <a:ea typeface="Calibri"/>
                <a:cs typeface="Calibri"/>
                <a:sym typeface="Calibri"/>
              </a:rPr>
              <a:t>SCENARIO</a:t>
            </a:r>
            <a:endParaRPr/>
          </a:p>
          <a:p>
            <a:pPr indent="0" lvl="0" marL="0" marR="0" rtl="0" algn="just">
              <a:spcBef>
                <a:spcPts val="0"/>
              </a:spcBef>
              <a:spcAft>
                <a:spcPts val="0"/>
              </a:spcAft>
              <a:buNone/>
            </a:pPr>
            <a:r>
              <a:rPr lang="en-GB" sz="1800">
                <a:solidFill>
                  <a:schemeClr val="lt1"/>
                </a:solidFill>
                <a:latin typeface="Calibri"/>
                <a:ea typeface="Calibri"/>
                <a:cs typeface="Calibri"/>
                <a:sym typeface="Calibri"/>
              </a:rPr>
              <a:t>James and Tiffany are talking about a viral clip that has been spread about the </a:t>
            </a:r>
            <a:r>
              <a:rPr lang="en-GB" sz="1800">
                <a:solidFill>
                  <a:schemeClr val="lt1"/>
                </a:solidFill>
                <a:latin typeface="Calibri"/>
                <a:ea typeface="Calibri"/>
                <a:cs typeface="Calibri"/>
                <a:sym typeface="Calibri"/>
              </a:rPr>
              <a:t>COVID</a:t>
            </a:r>
            <a:r>
              <a:rPr lang="en-GB" sz="1800">
                <a:solidFill>
                  <a:schemeClr val="lt1"/>
                </a:solidFill>
                <a:latin typeface="Calibri"/>
                <a:ea typeface="Calibri"/>
                <a:cs typeface="Calibri"/>
                <a:sym typeface="Calibri"/>
              </a:rPr>
              <a:t>-19 vaccine on Facebook. James thinks the clip is pretty shocking as it shows how shortcuts were taken to develop the vaccine. Tiffany is unsure and wants to find out more so she plans to ask her </a:t>
            </a:r>
            <a:r>
              <a:rPr lang="en-GB" sz="1800">
                <a:solidFill>
                  <a:schemeClr val="lt1"/>
                </a:solidFill>
                <a:latin typeface="Calibri"/>
                <a:ea typeface="Calibri"/>
                <a:cs typeface="Calibri"/>
                <a:sym typeface="Calibri"/>
              </a:rPr>
              <a:t>mom</a:t>
            </a:r>
            <a:r>
              <a:rPr lang="en-GB" sz="1800">
                <a:solidFill>
                  <a:schemeClr val="lt1"/>
                </a:solidFill>
                <a:latin typeface="Calibri"/>
                <a:ea typeface="Calibri"/>
                <a:cs typeface="Calibri"/>
                <a:sym typeface="Calibri"/>
              </a:rPr>
              <a:t> about it.</a:t>
            </a:r>
            <a:endParaRPr sz="1800">
              <a:solidFill>
                <a:schemeClr val="lt1"/>
              </a:solidFill>
              <a:latin typeface="Calibri"/>
              <a:ea typeface="Calibri"/>
              <a:cs typeface="Calibri"/>
              <a:sym typeface="Calibri"/>
            </a:endParaRPr>
          </a:p>
        </p:txBody>
      </p:sp>
      <p:pic>
        <p:nvPicPr>
          <p:cNvPr descr="Upon Further Reflection: Exit Tickets - Teach Like a Champion" id="174" name="Google Shape;174;p9"/>
          <p:cNvPicPr preferRelativeResize="0"/>
          <p:nvPr/>
        </p:nvPicPr>
        <p:blipFill rotWithShape="1">
          <a:blip r:embed="rId3">
            <a:alphaModFix/>
          </a:blip>
          <a:srcRect b="0" l="0" r="0" t="0"/>
          <a:stretch/>
        </p:blipFill>
        <p:spPr>
          <a:xfrm>
            <a:off x="5374512" y="1017131"/>
            <a:ext cx="2947599" cy="175087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2021-01-13T22:34:19Z</dcterms:created>
  <dc:creator>Edison Huynh</dc:creator>
</cp:coreProperties>
</file>