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 id="214748365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18" roundtripDataSignature="AMtx7micv01gna0i7DVJCQPDXe2Flyfv/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35E535D-AAE0-4BD3-9728-CB15D6B1F980}">
  <a:tblStyle styleId="{035E535D-AAE0-4BD3-9728-CB15D6B1F980}"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DEEE8"/>
          </a:solidFill>
        </a:fill>
      </a:tcStyle>
    </a:wholeTbl>
    <a:band1H>
      <a:tcTxStyle/>
      <a:tcStyle>
        <a:fill>
          <a:solidFill>
            <a:srgbClr val="FCDCCE"/>
          </a:solidFill>
        </a:fill>
      </a:tcStyle>
    </a:band1H>
    <a:band2H>
      <a:tcTxStyle/>
    </a:band2H>
    <a:band1V>
      <a:tcTxStyle/>
      <a:tcStyle>
        <a:fill>
          <a:solidFill>
            <a:srgbClr val="FCDCCE"/>
          </a:solidFill>
        </a:fill>
      </a:tcStyle>
    </a:band1V>
    <a:band2V>
      <a:tcTxStyle/>
    </a:band2V>
    <a:lastCol>
      <a:tcTxStyle b="on" i="off">
        <a:font>
          <a:latin typeface="Calibri"/>
          <a:ea typeface="Calibri"/>
          <a:cs typeface="Calibri"/>
        </a:font>
        <a:schemeClr val="lt1"/>
      </a:tcTxStyle>
      <a:tcStyle>
        <a:fill>
          <a:solidFill>
            <a:schemeClr val="accent6"/>
          </a:solidFill>
        </a:fill>
      </a:tcStyle>
    </a:lastCol>
    <a:firstCol>
      <a:tcTxStyle b="on" i="off">
        <a:font>
          <a:latin typeface="Calibri"/>
          <a:ea typeface="Calibri"/>
          <a:cs typeface="Calibri"/>
        </a:font>
        <a:schemeClr val="lt1"/>
      </a:tcTxStyle>
      <a:tcStyle>
        <a:fill>
          <a:solidFill>
            <a:schemeClr val="accent6"/>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6"/>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5" Type="http://schemas.openxmlformats.org/officeDocument/2006/relationships/slideMaster" Target="slideMasters/slideMaster1.xml"/><Relationship Id="rId6" Type="http://schemas.openxmlformats.org/officeDocument/2006/relationships/slideMaster" Target="slideMasters/slideMaster2.xml"/><Relationship Id="rId18" Type="http://customschemas.google.com/relationships/presentationmetadata" Target="meta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 name="Google Shape;186;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 name="Google Shape;108;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GB" u="sng">
                <a:solidFill>
                  <a:srgbClr val="3C4245"/>
                </a:solidFill>
                <a:latin typeface="Arial"/>
                <a:ea typeface="Arial"/>
                <a:cs typeface="Arial"/>
                <a:sym typeface="Arial"/>
              </a:rPr>
              <a:t>Teacher note: </a:t>
            </a:r>
            <a:r>
              <a:rPr b="0" i="0" lang="en-GB">
                <a:solidFill>
                  <a:srgbClr val="3C4245"/>
                </a:solidFill>
                <a:latin typeface="Arial"/>
                <a:ea typeface="Arial"/>
                <a:cs typeface="Arial"/>
                <a:sym typeface="Arial"/>
              </a:rPr>
              <a:t>Vaccines contain weakened or inactive parts of a particular organism (antigen) that triggers an immune response within the body. Newer vaccines contain the blueprint for producing antigens rather than the antigen itself. Regardless of whether the vaccine is made up of the antigen itself or the blueprint so that the body will produce the antigen, this weakened version will not cause the disease in the person receiving the vaccine, but it will prompt their immune system to respond much as it would have on its first reaction to the actual pathogen (HOWEVER, we will go through this in the next lesson!).</a:t>
            </a:r>
            <a:endParaRPr/>
          </a:p>
        </p:txBody>
      </p:sp>
      <p:sp>
        <p:nvSpPr>
          <p:cNvPr id="143" name="Google Shape;143;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4"/>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chemeClr val="lt1"/>
              </a:buClr>
              <a:buSzPts val="3200"/>
              <a:buNone/>
              <a:defRPr>
                <a:solidFill>
                  <a:schemeClr val="lt1"/>
                </a:solidFill>
              </a:defRPr>
            </a:lvl1pPr>
            <a:lvl2pPr lvl="1" algn="ctr">
              <a:spcBef>
                <a:spcPts val="560"/>
              </a:spcBef>
              <a:spcAft>
                <a:spcPts val="0"/>
              </a:spcAft>
              <a:buClr>
                <a:schemeClr val="lt1"/>
              </a:buClr>
              <a:buSzPts val="2800"/>
              <a:buNone/>
              <a:defRPr>
                <a:solidFill>
                  <a:schemeClr val="lt1"/>
                </a:solidFill>
              </a:defRPr>
            </a:lvl2pPr>
            <a:lvl3pPr lvl="2" algn="ctr">
              <a:spcBef>
                <a:spcPts val="480"/>
              </a:spcBef>
              <a:spcAft>
                <a:spcPts val="0"/>
              </a:spcAft>
              <a:buClr>
                <a:schemeClr val="lt1"/>
              </a:buClr>
              <a:buSzPts val="2400"/>
              <a:buNone/>
              <a:defRPr>
                <a:solidFill>
                  <a:schemeClr val="lt1"/>
                </a:solidFill>
              </a:defRPr>
            </a:lvl3pPr>
            <a:lvl4pPr lvl="3" algn="ctr">
              <a:spcBef>
                <a:spcPts val="400"/>
              </a:spcBef>
              <a:spcAft>
                <a:spcPts val="0"/>
              </a:spcAft>
              <a:buClr>
                <a:schemeClr val="lt1"/>
              </a:buClr>
              <a:buSzPts val="2000"/>
              <a:buNone/>
              <a:defRPr>
                <a:solidFill>
                  <a:schemeClr val="lt1"/>
                </a:solidFill>
              </a:defRPr>
            </a:lvl4pPr>
            <a:lvl5pPr lvl="4" algn="ctr">
              <a:spcBef>
                <a:spcPts val="400"/>
              </a:spcBef>
              <a:spcAft>
                <a:spcPts val="0"/>
              </a:spcAft>
              <a:buClr>
                <a:schemeClr val="lt1"/>
              </a:buClr>
              <a:buSzPts val="2000"/>
              <a:buNone/>
              <a:defRPr>
                <a:solidFill>
                  <a:schemeClr val="lt1"/>
                </a:solidFill>
              </a:defRPr>
            </a:lvl5pPr>
            <a:lvl6pPr lvl="5" algn="ctr">
              <a:spcBef>
                <a:spcPts val="400"/>
              </a:spcBef>
              <a:spcAft>
                <a:spcPts val="0"/>
              </a:spcAft>
              <a:buClr>
                <a:schemeClr val="lt1"/>
              </a:buClr>
              <a:buSzPts val="2000"/>
              <a:buNone/>
              <a:defRPr>
                <a:solidFill>
                  <a:schemeClr val="lt1"/>
                </a:solidFill>
              </a:defRPr>
            </a:lvl6pPr>
            <a:lvl7pPr lvl="6" algn="ctr">
              <a:spcBef>
                <a:spcPts val="400"/>
              </a:spcBef>
              <a:spcAft>
                <a:spcPts val="0"/>
              </a:spcAft>
              <a:buClr>
                <a:schemeClr val="lt1"/>
              </a:buClr>
              <a:buSzPts val="2000"/>
              <a:buNone/>
              <a:defRPr>
                <a:solidFill>
                  <a:schemeClr val="lt1"/>
                </a:solidFill>
              </a:defRPr>
            </a:lvl7pPr>
            <a:lvl8pPr lvl="7" algn="ctr">
              <a:spcBef>
                <a:spcPts val="400"/>
              </a:spcBef>
              <a:spcAft>
                <a:spcPts val="0"/>
              </a:spcAft>
              <a:buClr>
                <a:schemeClr val="lt1"/>
              </a:buClr>
              <a:buSzPts val="2000"/>
              <a:buNone/>
              <a:defRPr>
                <a:solidFill>
                  <a:schemeClr val="lt1"/>
                </a:solidFill>
              </a:defRPr>
            </a:lvl8pPr>
            <a:lvl9pPr lvl="8" algn="ctr">
              <a:spcBef>
                <a:spcPts val="400"/>
              </a:spcBef>
              <a:spcAft>
                <a:spcPts val="0"/>
              </a:spcAft>
              <a:buClr>
                <a:schemeClr val="lt1"/>
              </a:buClr>
              <a:buSzPts val="2000"/>
              <a:buNone/>
              <a:defRPr>
                <a:solidFill>
                  <a:schemeClr val="lt1"/>
                </a:solidFill>
              </a:defRPr>
            </a:lvl9pPr>
          </a:lstStyle>
          <a:p/>
        </p:txBody>
      </p:sp>
      <p:sp>
        <p:nvSpPr>
          <p:cNvPr id="18" name="Google Shape;18;p1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22"/>
          <p:cNvSpPr txBox="1"/>
          <p:nvPr>
            <p:ph type="title"/>
          </p:nvPr>
        </p:nvSpPr>
        <p:spPr>
          <a:xfrm>
            <a:off x="1792288" y="3600450"/>
            <a:ext cx="5486400" cy="425054"/>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22"/>
          <p:cNvSpPr/>
          <p:nvPr>
            <p:ph idx="2" type="pic"/>
          </p:nvPr>
        </p:nvSpPr>
        <p:spPr>
          <a:xfrm>
            <a:off x="1792288" y="459581"/>
            <a:ext cx="5486400" cy="30861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0" name="Google Shape;80;p22"/>
          <p:cNvSpPr txBox="1"/>
          <p:nvPr>
            <p:ph idx="1" type="body"/>
          </p:nvPr>
        </p:nvSpPr>
        <p:spPr>
          <a:xfrm>
            <a:off x="1792288" y="4025503"/>
            <a:ext cx="5486400" cy="60364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81" name="Google Shape;81;p2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23"/>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23"/>
          <p:cNvSpPr txBox="1"/>
          <p:nvPr>
            <p:ph idx="1" type="body"/>
          </p:nvPr>
        </p:nvSpPr>
        <p:spPr>
          <a:xfrm rot="5400000">
            <a:off x="2874764" y="-1217413"/>
            <a:ext cx="3394472"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7" name="Google Shape;87;p2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2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24"/>
          <p:cNvSpPr txBox="1"/>
          <p:nvPr>
            <p:ph type="title"/>
          </p:nvPr>
        </p:nvSpPr>
        <p:spPr>
          <a:xfrm rot="5400000">
            <a:off x="5463778" y="1371601"/>
            <a:ext cx="4388644"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24"/>
          <p:cNvSpPr txBox="1"/>
          <p:nvPr>
            <p:ph idx="1" type="body"/>
          </p:nvPr>
        </p:nvSpPr>
        <p:spPr>
          <a:xfrm rot="5400000">
            <a:off x="1272778" y="-609599"/>
            <a:ext cx="4388644"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2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 name="Shape 27"/>
        <p:cNvGrpSpPr/>
        <p:nvPr/>
      </p:nvGrpSpPr>
      <p:grpSpPr>
        <a:xfrm>
          <a:off x="0" y="0"/>
          <a:ext cx="0" cy="0"/>
          <a:chOff x="0" y="0"/>
          <a:chExt cx="0" cy="0"/>
        </a:xfrm>
      </p:grpSpPr>
      <p:sp>
        <p:nvSpPr>
          <p:cNvPr id="28" name="Google Shape;28;p13"/>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3"/>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30" name="Google Shape;30;p1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3" name="Shape 33"/>
        <p:cNvGrpSpPr/>
        <p:nvPr/>
      </p:nvGrpSpPr>
      <p:grpSpPr>
        <a:xfrm>
          <a:off x="0" y="0"/>
          <a:ext cx="0" cy="0"/>
          <a:chOff x="0" y="0"/>
          <a:chExt cx="0" cy="0"/>
        </a:xfrm>
      </p:grpSpPr>
      <p:sp>
        <p:nvSpPr>
          <p:cNvPr id="34" name="Google Shape;34;p15"/>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5"/>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6" name="Google Shape;36;p1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 name="Shape 39"/>
        <p:cNvGrpSpPr/>
        <p:nvPr/>
      </p:nvGrpSpPr>
      <p:grpSpPr>
        <a:xfrm>
          <a:off x="0" y="0"/>
          <a:ext cx="0" cy="0"/>
          <a:chOff x="0" y="0"/>
          <a:chExt cx="0" cy="0"/>
        </a:xfrm>
      </p:grpSpPr>
      <p:sp>
        <p:nvSpPr>
          <p:cNvPr id="40" name="Google Shape;40;p16"/>
          <p:cNvSpPr txBox="1"/>
          <p:nvPr>
            <p:ph type="title"/>
          </p:nvPr>
        </p:nvSpPr>
        <p:spPr>
          <a:xfrm>
            <a:off x="722313" y="3305176"/>
            <a:ext cx="7772400" cy="1021556"/>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16"/>
          <p:cNvSpPr txBox="1"/>
          <p:nvPr>
            <p:ph idx="1" type="body"/>
          </p:nvPr>
        </p:nvSpPr>
        <p:spPr>
          <a:xfrm>
            <a:off x="722313" y="2180035"/>
            <a:ext cx="7772400" cy="112514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42" name="Google Shape;42;p1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5" name="Shape 45"/>
        <p:cNvGrpSpPr/>
        <p:nvPr/>
      </p:nvGrpSpPr>
      <p:grpSpPr>
        <a:xfrm>
          <a:off x="0" y="0"/>
          <a:ext cx="0" cy="0"/>
          <a:chOff x="0" y="0"/>
          <a:chExt cx="0" cy="0"/>
        </a:xfrm>
      </p:grpSpPr>
      <p:sp>
        <p:nvSpPr>
          <p:cNvPr id="46" name="Google Shape;46;p17"/>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 type="body"/>
          </p:nvPr>
        </p:nvSpPr>
        <p:spPr>
          <a:xfrm>
            <a:off x="457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8" name="Google Shape;48;p17"/>
          <p:cNvSpPr txBox="1"/>
          <p:nvPr>
            <p:ph idx="2" type="body"/>
          </p:nvPr>
        </p:nvSpPr>
        <p:spPr>
          <a:xfrm>
            <a:off x="4648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9" name="Google Shape;49;p17"/>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7"/>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7"/>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2" name="Shape 52"/>
        <p:cNvGrpSpPr/>
        <p:nvPr/>
      </p:nvGrpSpPr>
      <p:grpSpPr>
        <a:xfrm>
          <a:off x="0" y="0"/>
          <a:ext cx="0" cy="0"/>
          <a:chOff x="0" y="0"/>
          <a:chExt cx="0" cy="0"/>
        </a:xfrm>
      </p:grpSpPr>
      <p:sp>
        <p:nvSpPr>
          <p:cNvPr id="53" name="Google Shape;53;p18"/>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18"/>
          <p:cNvSpPr txBox="1"/>
          <p:nvPr>
            <p:ph idx="1" type="body"/>
          </p:nvPr>
        </p:nvSpPr>
        <p:spPr>
          <a:xfrm>
            <a:off x="457200" y="1151335"/>
            <a:ext cx="4040188"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5" name="Google Shape;55;p18"/>
          <p:cNvSpPr txBox="1"/>
          <p:nvPr>
            <p:ph idx="2" type="body"/>
          </p:nvPr>
        </p:nvSpPr>
        <p:spPr>
          <a:xfrm>
            <a:off x="457200" y="1631156"/>
            <a:ext cx="4040188"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6" name="Google Shape;56;p18"/>
          <p:cNvSpPr txBox="1"/>
          <p:nvPr>
            <p:ph idx="3" type="body"/>
          </p:nvPr>
        </p:nvSpPr>
        <p:spPr>
          <a:xfrm>
            <a:off x="4645026" y="1151335"/>
            <a:ext cx="4041775"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7" name="Google Shape;57;p18"/>
          <p:cNvSpPr txBox="1"/>
          <p:nvPr>
            <p:ph idx="4" type="body"/>
          </p:nvPr>
        </p:nvSpPr>
        <p:spPr>
          <a:xfrm>
            <a:off x="4645026" y="1631156"/>
            <a:ext cx="4041775"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8" name="Google Shape;58;p18"/>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1" name="Shape 61"/>
        <p:cNvGrpSpPr/>
        <p:nvPr/>
      </p:nvGrpSpPr>
      <p:grpSpPr>
        <a:xfrm>
          <a:off x="0" y="0"/>
          <a:ext cx="0" cy="0"/>
          <a:chOff x="0" y="0"/>
          <a:chExt cx="0" cy="0"/>
        </a:xfrm>
      </p:grpSpPr>
      <p:sp>
        <p:nvSpPr>
          <p:cNvPr id="62" name="Google Shape;62;p19"/>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9"/>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9"/>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20"/>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20"/>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20"/>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21"/>
          <p:cNvSpPr txBox="1"/>
          <p:nvPr>
            <p:ph type="title"/>
          </p:nvPr>
        </p:nvSpPr>
        <p:spPr>
          <a:xfrm>
            <a:off x="457201" y="204787"/>
            <a:ext cx="3008313" cy="8715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21"/>
          <p:cNvSpPr txBox="1"/>
          <p:nvPr>
            <p:ph idx="1" type="body"/>
          </p:nvPr>
        </p:nvSpPr>
        <p:spPr>
          <a:xfrm>
            <a:off x="3575050" y="204788"/>
            <a:ext cx="5111750" cy="4389835"/>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73" name="Google Shape;73;p21"/>
          <p:cNvSpPr txBox="1"/>
          <p:nvPr>
            <p:ph idx="2" type="body"/>
          </p:nvPr>
        </p:nvSpPr>
        <p:spPr>
          <a:xfrm>
            <a:off x="457201" y="1076326"/>
            <a:ext cx="3008313" cy="351829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4" name="Google Shape;74;p2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solidFill>
                <a:srgbClr val="88A44E"/>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2" Type="http://schemas.openxmlformats.org/officeDocument/2006/relationships/theme" Target="../theme/theme1.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lt1"/>
              </a:buClr>
              <a:buSzPts val="4400"/>
              <a:buFont typeface="Calibri"/>
              <a:buNone/>
              <a:defRPr b="0" i="0" sz="44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355600" lvl="5" marL="27432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355600" lvl="6" marL="32004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355600" lvl="7" marL="36576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355600" lvl="8" marL="41148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2" name="Google Shape;12;p1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3" name="Google Shape;13;p1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4" name="Google Shape;14;p1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Calibri"/>
                <a:ea typeface="Calibri"/>
                <a:cs typeface="Calibri"/>
                <a:sym typeface="Calibri"/>
              </a:defRPr>
            </a:lvl1pPr>
            <a:lvl2pPr indent="0" lvl="1" marL="0" marR="0" rtl="0" algn="r">
              <a:spcBef>
                <a:spcPts val="0"/>
              </a:spcBef>
              <a:buNone/>
              <a:defRPr b="0" i="0" sz="1200" u="none" cap="none" strike="noStrike">
                <a:solidFill>
                  <a:schemeClr val="lt1"/>
                </a:solidFill>
                <a:latin typeface="Calibri"/>
                <a:ea typeface="Calibri"/>
                <a:cs typeface="Calibri"/>
                <a:sym typeface="Calibri"/>
              </a:defRPr>
            </a:lvl2pPr>
            <a:lvl3pPr indent="0" lvl="2" marL="0" marR="0" rtl="0" algn="r">
              <a:spcBef>
                <a:spcPts val="0"/>
              </a:spcBef>
              <a:buNone/>
              <a:defRPr b="0" i="0" sz="1200" u="none" cap="none" strike="noStrike">
                <a:solidFill>
                  <a:schemeClr val="lt1"/>
                </a:solidFill>
                <a:latin typeface="Calibri"/>
                <a:ea typeface="Calibri"/>
                <a:cs typeface="Calibri"/>
                <a:sym typeface="Calibri"/>
              </a:defRPr>
            </a:lvl3pPr>
            <a:lvl4pPr indent="0" lvl="3" marL="0" marR="0" rtl="0" algn="r">
              <a:spcBef>
                <a:spcPts val="0"/>
              </a:spcBef>
              <a:buNone/>
              <a:defRPr b="0" i="0" sz="1200" u="none" cap="none" strike="noStrike">
                <a:solidFill>
                  <a:schemeClr val="lt1"/>
                </a:solidFill>
                <a:latin typeface="Calibri"/>
                <a:ea typeface="Calibri"/>
                <a:cs typeface="Calibri"/>
                <a:sym typeface="Calibri"/>
              </a:defRPr>
            </a:lvl4pPr>
            <a:lvl5pPr indent="0" lvl="4" marL="0" marR="0" rtl="0" algn="r">
              <a:spcBef>
                <a:spcPts val="0"/>
              </a:spcBef>
              <a:buNone/>
              <a:defRPr b="0" i="0" sz="1200" u="none" cap="none" strike="noStrike">
                <a:solidFill>
                  <a:schemeClr val="lt1"/>
                </a:solidFill>
                <a:latin typeface="Calibri"/>
                <a:ea typeface="Calibri"/>
                <a:cs typeface="Calibri"/>
                <a:sym typeface="Calibri"/>
              </a:defRPr>
            </a:lvl5pPr>
            <a:lvl6pPr indent="0" lvl="5" marL="0" marR="0" rtl="0" algn="r">
              <a:spcBef>
                <a:spcPts val="0"/>
              </a:spcBef>
              <a:buNone/>
              <a:defRPr b="0" i="0" sz="1200" u="none" cap="none" strike="noStrike">
                <a:solidFill>
                  <a:schemeClr val="lt1"/>
                </a:solidFill>
                <a:latin typeface="Calibri"/>
                <a:ea typeface="Calibri"/>
                <a:cs typeface="Calibri"/>
                <a:sym typeface="Calibri"/>
              </a:defRPr>
            </a:lvl6pPr>
            <a:lvl7pPr indent="0" lvl="6" marL="0" marR="0" rtl="0" algn="r">
              <a:spcBef>
                <a:spcPts val="0"/>
              </a:spcBef>
              <a:buNone/>
              <a:defRPr b="0" i="0" sz="1200" u="none" cap="none" strike="noStrike">
                <a:solidFill>
                  <a:schemeClr val="lt1"/>
                </a:solidFill>
                <a:latin typeface="Calibri"/>
                <a:ea typeface="Calibri"/>
                <a:cs typeface="Calibri"/>
                <a:sym typeface="Calibri"/>
              </a:defRPr>
            </a:lvl7pPr>
            <a:lvl8pPr indent="0" lvl="7" marL="0" marR="0" rtl="0" algn="r">
              <a:spcBef>
                <a:spcPts val="0"/>
              </a:spcBef>
              <a:buNone/>
              <a:defRPr b="0" i="0" sz="1200" u="none" cap="none" strike="noStrike">
                <a:solidFill>
                  <a:schemeClr val="lt1"/>
                </a:solidFill>
                <a:latin typeface="Calibri"/>
                <a:ea typeface="Calibri"/>
                <a:cs typeface="Calibri"/>
                <a:sym typeface="Calibri"/>
              </a:defRPr>
            </a:lvl8pPr>
            <a:lvl9pPr indent="0" lvl="8" marL="0" marR="0" rtl="0" algn="r">
              <a:spcBef>
                <a:spcPts val="0"/>
              </a:spcBef>
              <a:buNone/>
              <a:defRPr b="0" i="0" sz="12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 name="Shape 21"/>
        <p:cNvGrpSpPr/>
        <p:nvPr/>
      </p:nvGrpSpPr>
      <p:grpSpPr>
        <a:xfrm>
          <a:off x="0" y="0"/>
          <a:ext cx="0" cy="0"/>
          <a:chOff x="0" y="0"/>
          <a:chExt cx="0" cy="0"/>
        </a:xfrm>
      </p:grpSpPr>
      <p:sp>
        <p:nvSpPr>
          <p:cNvPr id="22" name="Google Shape;22;p11"/>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11"/>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4" name="Google Shape;24;p1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5" name="Google Shape;25;p1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6" name="Google Shape;26;p1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8.png"/><Relationship Id="rId6"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youtube.com/watch?v=gplA6pq9cOs&amp;feature=youtu.be"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vimeo.com/106919344"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99" name="Shape 99"/>
        <p:cNvGrpSpPr/>
        <p:nvPr/>
      </p:nvGrpSpPr>
      <p:grpSpPr>
        <a:xfrm>
          <a:off x="0" y="0"/>
          <a:ext cx="0" cy="0"/>
          <a:chOff x="0" y="0"/>
          <a:chExt cx="0" cy="0"/>
        </a:xfrm>
      </p:grpSpPr>
      <p:sp>
        <p:nvSpPr>
          <p:cNvPr id="100" name="Google Shape;100;p1"/>
          <p:cNvSpPr txBox="1"/>
          <p:nvPr>
            <p:ph type="ctrTitle"/>
          </p:nvPr>
        </p:nvSpPr>
        <p:spPr>
          <a:xfrm>
            <a:off x="5598460" y="1337969"/>
            <a:ext cx="3065480" cy="216683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3150"/>
              <a:buFont typeface="Calibri"/>
              <a:buNone/>
            </a:pPr>
            <a:r>
              <a:rPr lang="en-GB" sz="3150"/>
              <a:t>Lesson 3:</a:t>
            </a:r>
            <a:br>
              <a:rPr lang="en-GB" sz="3150"/>
            </a:br>
            <a:r>
              <a:rPr lang="en-GB" sz="3150"/>
              <a:t> </a:t>
            </a:r>
            <a:br>
              <a:rPr lang="en-GB" sz="3150"/>
            </a:br>
            <a:r>
              <a:rPr lang="en-GB" sz="3150"/>
              <a:t>“How do vaccines work?”</a:t>
            </a:r>
            <a:br>
              <a:rPr lang="en-GB" sz="3150"/>
            </a:br>
            <a:endParaRPr sz="3150"/>
          </a:p>
        </p:txBody>
      </p:sp>
      <p:sp>
        <p:nvSpPr>
          <p:cNvPr id="101" name="Google Shape;101;p1"/>
          <p:cNvSpPr txBox="1"/>
          <p:nvPr>
            <p:ph idx="1" type="subTitle"/>
          </p:nvPr>
        </p:nvSpPr>
        <p:spPr>
          <a:xfrm>
            <a:off x="5598459" y="3563169"/>
            <a:ext cx="3065478" cy="86089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lt1"/>
              </a:buClr>
              <a:buSzPts val="2000"/>
              <a:buNone/>
            </a:pPr>
            <a:r>
              <a:rPr lang="en-GB" sz="2000"/>
              <a:t>UNIT: </a:t>
            </a:r>
            <a:r>
              <a:rPr lang="en-GB" sz="2000"/>
              <a:t>COVID</a:t>
            </a:r>
            <a:r>
              <a:rPr lang="en-GB" sz="2000"/>
              <a:t>-19 Unit</a:t>
            </a:r>
            <a:endParaRPr sz="2000"/>
          </a:p>
        </p:txBody>
      </p:sp>
      <p:sp>
        <p:nvSpPr>
          <p:cNvPr id="102" name="Google Shape;102;p1"/>
          <p:cNvSpPr/>
          <p:nvPr/>
        </p:nvSpPr>
        <p:spPr>
          <a:xfrm rot="10800000">
            <a:off x="0" y="0"/>
            <a:ext cx="5391039" cy="5143500"/>
          </a:xfrm>
          <a:custGeom>
            <a:rect b="b" l="l" r="r" t="t"/>
            <a:pathLst>
              <a:path extrusionOk="0" h="6858000" w="7188051">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lt1">
              <a:alpha val="8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What do you call the disease caused by the novel coronavirus? Covid-19" id="103" name="Google Shape;103;p1"/>
          <p:cNvPicPr preferRelativeResize="0"/>
          <p:nvPr/>
        </p:nvPicPr>
        <p:blipFill rotWithShape="1">
          <a:blip r:embed="rId3">
            <a:alphaModFix/>
          </a:blip>
          <a:srcRect b="2422" l="0" r="-3" t="0"/>
          <a:stretch/>
        </p:blipFill>
        <p:spPr>
          <a:xfrm>
            <a:off x="20" y="10"/>
            <a:ext cx="5271352" cy="5143490"/>
          </a:xfrm>
          <a:custGeom>
            <a:rect b="b" l="l" r="r" t="t"/>
            <a:pathLst>
              <a:path extrusionOk="0" h="6858000" w="7028495">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ln>
            <a:noFill/>
          </a:ln>
        </p:spPr>
      </p:pic>
      <p:pic>
        <p:nvPicPr>
          <p:cNvPr id="104" name="Google Shape;104;p1"/>
          <p:cNvPicPr preferRelativeResize="0"/>
          <p:nvPr/>
        </p:nvPicPr>
        <p:blipFill>
          <a:blip r:embed="rId4">
            <a:alphaModFix/>
          </a:blip>
          <a:stretch>
            <a:fillRect/>
          </a:stretch>
        </p:blipFill>
        <p:spPr>
          <a:xfrm>
            <a:off x="5829402" y="4027875"/>
            <a:ext cx="1807650" cy="445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0"/>
          <p:cNvSpPr txBox="1"/>
          <p:nvPr/>
        </p:nvSpPr>
        <p:spPr>
          <a:xfrm>
            <a:off x="202277" y="49876"/>
            <a:ext cx="8229600" cy="880082"/>
          </a:xfrm>
          <a:prstGeom prst="rect">
            <a:avLst/>
          </a:prstGeom>
          <a:noFill/>
          <a:ln>
            <a:noFill/>
          </a:ln>
        </p:spPr>
        <p:txBody>
          <a:bodyPr anchorCtr="0" anchor="ctr" bIns="45700" lIns="91425" spcFirstLastPara="1" rIns="91425" wrap="square" tIns="45700">
            <a:normAutofit/>
          </a:bodyPr>
          <a:lstStyle/>
          <a:p>
            <a:pPr indent="0" lvl="0" marL="0" marR="0" rtl="0" algn="l">
              <a:spcBef>
                <a:spcPts val="0"/>
              </a:spcBef>
              <a:spcAft>
                <a:spcPts val="0"/>
              </a:spcAft>
              <a:buClr>
                <a:schemeClr val="dk1"/>
              </a:buClr>
              <a:buSzPts val="4400"/>
              <a:buFont typeface="Arial"/>
              <a:buNone/>
            </a:pPr>
            <a:r>
              <a:rPr lang="en-GB" sz="4400">
                <a:solidFill>
                  <a:schemeClr val="dk1"/>
                </a:solidFill>
                <a:latin typeface="Arial"/>
                <a:ea typeface="Arial"/>
                <a:cs typeface="Arial"/>
                <a:sym typeface="Arial"/>
              </a:rPr>
              <a:t>Plenary</a:t>
            </a:r>
            <a:endParaRPr/>
          </a:p>
        </p:txBody>
      </p:sp>
      <p:sp>
        <p:nvSpPr>
          <p:cNvPr id="189" name="Google Shape;189;p10"/>
          <p:cNvSpPr/>
          <p:nvPr/>
        </p:nvSpPr>
        <p:spPr>
          <a:xfrm>
            <a:off x="390699" y="1090994"/>
            <a:ext cx="8229600" cy="1904733"/>
          </a:xfrm>
          <a:prstGeom prst="roundRect">
            <a:avLst>
              <a:gd fmla="val 16667" name="adj"/>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800" u="sng">
                <a:solidFill>
                  <a:schemeClr val="lt1"/>
                </a:solidFill>
                <a:latin typeface="Calibri"/>
                <a:ea typeface="Calibri"/>
                <a:cs typeface="Calibri"/>
                <a:sym typeface="Calibri"/>
              </a:rPr>
              <a:t>SCENARIO</a:t>
            </a:r>
            <a:endParaRPr/>
          </a:p>
          <a:p>
            <a:pPr indent="0" lvl="0" marL="0" marR="0" rtl="0" algn="just">
              <a:spcBef>
                <a:spcPts val="0"/>
              </a:spcBef>
              <a:spcAft>
                <a:spcPts val="0"/>
              </a:spcAft>
              <a:buNone/>
            </a:pPr>
            <a:r>
              <a:rPr lang="en-GB" sz="1800">
                <a:solidFill>
                  <a:schemeClr val="lt1"/>
                </a:solidFill>
                <a:latin typeface="Calibri"/>
                <a:ea typeface="Calibri"/>
                <a:cs typeface="Calibri"/>
                <a:sym typeface="Calibri"/>
              </a:rPr>
              <a:t>After receiving the flu vaccine, Tiffany’s grandma spoke to her doctor who strongly suggested that she should receive the </a:t>
            </a:r>
            <a:r>
              <a:rPr lang="en-GB" sz="1800">
                <a:solidFill>
                  <a:schemeClr val="lt1"/>
                </a:solidFill>
                <a:latin typeface="Calibri"/>
                <a:ea typeface="Calibri"/>
                <a:cs typeface="Calibri"/>
                <a:sym typeface="Calibri"/>
              </a:rPr>
              <a:t>COVID</a:t>
            </a:r>
            <a:r>
              <a:rPr lang="en-GB" sz="1800">
                <a:solidFill>
                  <a:schemeClr val="lt1"/>
                </a:solidFill>
                <a:latin typeface="Calibri"/>
                <a:ea typeface="Calibri"/>
                <a:cs typeface="Calibri"/>
                <a:sym typeface="Calibri"/>
              </a:rPr>
              <a:t>-19 vaccine because of her age. Tiffany mentions this to James who says that he would rather rely on his immune system to defend against </a:t>
            </a:r>
            <a:r>
              <a:rPr lang="en-GB" sz="1800">
                <a:solidFill>
                  <a:schemeClr val="lt1"/>
                </a:solidFill>
                <a:latin typeface="Calibri"/>
                <a:ea typeface="Calibri"/>
                <a:cs typeface="Calibri"/>
                <a:sym typeface="Calibri"/>
              </a:rPr>
              <a:t>COVID</a:t>
            </a:r>
            <a:r>
              <a:rPr lang="en-GB" sz="1800">
                <a:solidFill>
                  <a:schemeClr val="lt1"/>
                </a:solidFill>
                <a:latin typeface="Calibri"/>
                <a:ea typeface="Calibri"/>
                <a:cs typeface="Calibri"/>
                <a:sym typeface="Calibri"/>
              </a:rPr>
              <a:t>-19.</a:t>
            </a:r>
            <a:endParaRPr sz="1800">
              <a:solidFill>
                <a:schemeClr val="lt1"/>
              </a:solidFill>
              <a:latin typeface="Calibri"/>
              <a:ea typeface="Calibri"/>
              <a:cs typeface="Calibri"/>
              <a:sym typeface="Calibri"/>
            </a:endParaRPr>
          </a:p>
        </p:txBody>
      </p:sp>
      <p:sp>
        <p:nvSpPr>
          <p:cNvPr id="190" name="Google Shape;190;p10"/>
          <p:cNvSpPr txBox="1"/>
          <p:nvPr/>
        </p:nvSpPr>
        <p:spPr>
          <a:xfrm>
            <a:off x="2355560" y="3378976"/>
            <a:ext cx="6145800" cy="923400"/>
          </a:xfrm>
          <a:prstGeom prst="rect">
            <a:avLst/>
          </a:prstGeom>
          <a:solidFill>
            <a:srgbClr val="FDE9D8"/>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Calibri"/>
                <a:ea typeface="Calibri"/>
                <a:cs typeface="Calibri"/>
                <a:sym typeface="Calibri"/>
              </a:rPr>
              <a:t>QUESTION: Why is it advisable that Tiffany’s grandma develops immunity to </a:t>
            </a:r>
            <a:r>
              <a:rPr lang="en-GB" sz="1800">
                <a:solidFill>
                  <a:schemeClr val="dk1"/>
                </a:solidFill>
                <a:latin typeface="Calibri"/>
                <a:ea typeface="Calibri"/>
                <a:cs typeface="Calibri"/>
                <a:sym typeface="Calibri"/>
              </a:rPr>
              <a:t>COVID</a:t>
            </a:r>
            <a:r>
              <a:rPr lang="en-GB" sz="1800">
                <a:solidFill>
                  <a:schemeClr val="dk1"/>
                </a:solidFill>
                <a:latin typeface="Calibri"/>
                <a:ea typeface="Calibri"/>
                <a:cs typeface="Calibri"/>
                <a:sym typeface="Calibri"/>
              </a:rPr>
              <a:t>-19 by taking the vaccine rather than rely on her own immune system to develop antibodies if infected?</a:t>
            </a:r>
            <a:endParaRPr sz="1800">
              <a:solidFill>
                <a:schemeClr val="dk1"/>
              </a:solidFill>
              <a:latin typeface="Calibri"/>
              <a:ea typeface="Calibri"/>
              <a:cs typeface="Calibri"/>
              <a:sym typeface="Calibri"/>
            </a:endParaRPr>
          </a:p>
        </p:txBody>
      </p:sp>
      <p:pic>
        <p:nvPicPr>
          <p:cNvPr descr="Upon Further Reflection: Exit Tickets - Teach Like a Champion" id="191" name="Google Shape;191;p10"/>
          <p:cNvPicPr preferRelativeResize="0"/>
          <p:nvPr/>
        </p:nvPicPr>
        <p:blipFill rotWithShape="1">
          <a:blip r:embed="rId3">
            <a:alphaModFix/>
          </a:blip>
          <a:srcRect b="0" l="0" r="0" t="0"/>
          <a:stretch/>
        </p:blipFill>
        <p:spPr>
          <a:xfrm>
            <a:off x="280529" y="3284452"/>
            <a:ext cx="1872825" cy="1112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
          <p:cNvSpPr txBox="1"/>
          <p:nvPr/>
        </p:nvSpPr>
        <p:spPr>
          <a:xfrm>
            <a:off x="202277" y="49876"/>
            <a:ext cx="8229600" cy="880082"/>
          </a:xfrm>
          <a:prstGeom prst="rect">
            <a:avLst/>
          </a:prstGeom>
          <a:noFill/>
          <a:ln>
            <a:noFill/>
          </a:ln>
        </p:spPr>
        <p:txBody>
          <a:bodyPr anchorCtr="0" anchor="ctr" bIns="45700" lIns="91425" spcFirstLastPara="1" rIns="91425" wrap="square" tIns="45700">
            <a:normAutofit/>
          </a:bodyPr>
          <a:lstStyle/>
          <a:p>
            <a:pPr indent="0" lvl="0" marL="0" marR="0" rtl="0" algn="l">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Learning Outcomes</a:t>
            </a:r>
            <a:endParaRPr/>
          </a:p>
        </p:txBody>
      </p:sp>
      <p:sp>
        <p:nvSpPr>
          <p:cNvPr id="111" name="Google Shape;111;p2"/>
          <p:cNvSpPr txBox="1"/>
          <p:nvPr/>
        </p:nvSpPr>
        <p:spPr>
          <a:xfrm>
            <a:off x="77585" y="1078398"/>
            <a:ext cx="9066415" cy="1404337"/>
          </a:xfrm>
          <a:prstGeom prst="rect">
            <a:avLst/>
          </a:prstGeom>
          <a:noFill/>
          <a:ln>
            <a:noFill/>
          </a:ln>
        </p:spPr>
        <p:txBody>
          <a:bodyPr anchorCtr="0" anchor="t" bIns="45700" lIns="91425" spcFirstLastPara="1" rIns="91425" wrap="square" tIns="45700">
            <a:normAutofit/>
          </a:bodyPr>
          <a:lstStyle/>
          <a:p>
            <a:pPr indent="0" lvl="0" marL="0" marR="0" rtl="0" algn="l">
              <a:lnSpc>
                <a:spcPct val="80000"/>
              </a:lnSpc>
              <a:spcBef>
                <a:spcPts val="0"/>
              </a:spcBef>
              <a:spcAft>
                <a:spcPts val="0"/>
              </a:spcAft>
              <a:buClr>
                <a:schemeClr val="dk1"/>
              </a:buClr>
              <a:buSzPts val="2240"/>
              <a:buFont typeface="Arial"/>
              <a:buNone/>
            </a:pPr>
            <a:r>
              <a:rPr b="0" i="0" lang="en-GB" sz="2240" u="none" cap="none" strike="noStrike">
                <a:solidFill>
                  <a:schemeClr val="dk1"/>
                </a:solidFill>
                <a:latin typeface="Calibri"/>
                <a:ea typeface="Calibri"/>
                <a:cs typeface="Calibri"/>
                <a:sym typeface="Calibri"/>
              </a:rPr>
              <a:t>1. Understand the difference between natural and artificial immunity</a:t>
            </a:r>
            <a:endParaRPr/>
          </a:p>
          <a:p>
            <a:pPr indent="0" lvl="0" marL="0" marR="0" rtl="0" algn="l">
              <a:lnSpc>
                <a:spcPct val="80000"/>
              </a:lnSpc>
              <a:spcBef>
                <a:spcPts val="448"/>
              </a:spcBef>
              <a:spcAft>
                <a:spcPts val="0"/>
              </a:spcAft>
              <a:buClr>
                <a:schemeClr val="dk1"/>
              </a:buClr>
              <a:buSzPts val="2240"/>
              <a:buFont typeface="Arial"/>
              <a:buNone/>
            </a:pPr>
            <a:r>
              <a:rPr b="0" i="0" lang="en-GB" sz="2240" u="none" cap="none" strike="noStrike">
                <a:solidFill>
                  <a:schemeClr val="dk1"/>
                </a:solidFill>
                <a:latin typeface="Calibri"/>
                <a:ea typeface="Calibri"/>
                <a:cs typeface="Calibri"/>
                <a:sym typeface="Calibri"/>
              </a:rPr>
              <a:t>2. Explain how the body reacts post-vaccination if it encounters the actual pathogen.</a:t>
            </a:r>
            <a:endParaRPr/>
          </a:p>
          <a:p>
            <a:pPr indent="0" lvl="0" marL="0" marR="0" rtl="0" algn="l">
              <a:lnSpc>
                <a:spcPct val="80000"/>
              </a:lnSpc>
              <a:spcBef>
                <a:spcPts val="448"/>
              </a:spcBef>
              <a:spcAft>
                <a:spcPts val="0"/>
              </a:spcAft>
              <a:buClr>
                <a:schemeClr val="dk1"/>
              </a:buClr>
              <a:buSzPts val="2240"/>
              <a:buFont typeface="Arial"/>
              <a:buNone/>
            </a:pPr>
            <a:r>
              <a:rPr b="0" i="0" lang="en-GB" sz="2240" u="none" cap="none" strike="noStrike">
                <a:solidFill>
                  <a:schemeClr val="dk1"/>
                </a:solidFill>
                <a:latin typeface="Calibri"/>
                <a:ea typeface="Calibri"/>
                <a:cs typeface="Calibri"/>
                <a:sym typeface="Calibri"/>
              </a:rPr>
              <a:t>3. Explain why sometimes 'booster' vaccines are needed after a period of time</a:t>
            </a:r>
            <a:endParaRPr b="0" i="0" sz="1679" u="none" cap="none" strike="noStrike">
              <a:solidFill>
                <a:schemeClr val="dk1"/>
              </a:solidFill>
              <a:latin typeface="Arial"/>
              <a:ea typeface="Arial"/>
              <a:cs typeface="Arial"/>
              <a:sym typeface="Arial"/>
            </a:endParaRPr>
          </a:p>
        </p:txBody>
      </p:sp>
      <p:sp>
        <p:nvSpPr>
          <p:cNvPr id="112" name="Google Shape;112;p2"/>
          <p:cNvSpPr/>
          <p:nvPr/>
        </p:nvSpPr>
        <p:spPr>
          <a:xfrm>
            <a:off x="457200" y="2964129"/>
            <a:ext cx="8229600" cy="1904733"/>
          </a:xfrm>
          <a:prstGeom prst="roundRect">
            <a:avLst>
              <a:gd fmla="val 16667" name="adj"/>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i="0" lang="en-GB" sz="1800" u="sng" cap="none" strike="noStrike">
                <a:solidFill>
                  <a:schemeClr val="lt1"/>
                </a:solidFill>
                <a:latin typeface="Calibri"/>
                <a:ea typeface="Calibri"/>
                <a:cs typeface="Calibri"/>
                <a:sym typeface="Calibri"/>
              </a:rPr>
              <a:t>SCENARIO</a:t>
            </a:r>
            <a:endParaRPr/>
          </a:p>
          <a:p>
            <a:pPr indent="0" lvl="0" marL="0" marR="0" rtl="0" algn="just">
              <a:spcBef>
                <a:spcPts val="0"/>
              </a:spcBef>
              <a:spcAft>
                <a:spcPts val="0"/>
              </a:spcAft>
              <a:buNone/>
            </a:pPr>
            <a:r>
              <a:rPr lang="en-GB" sz="1800">
                <a:solidFill>
                  <a:schemeClr val="lt1"/>
                </a:solidFill>
                <a:latin typeface="Calibri"/>
                <a:ea typeface="Calibri"/>
                <a:cs typeface="Calibri"/>
                <a:sym typeface="Calibri"/>
              </a:rPr>
              <a:t>After receiving the flu vaccine, Tiffany’s grandma spoke to her doctor who strongly suggested that she should receive the </a:t>
            </a:r>
            <a:r>
              <a:rPr lang="en-GB" sz="1800">
                <a:solidFill>
                  <a:schemeClr val="lt1"/>
                </a:solidFill>
                <a:latin typeface="Calibri"/>
                <a:ea typeface="Calibri"/>
                <a:cs typeface="Calibri"/>
                <a:sym typeface="Calibri"/>
              </a:rPr>
              <a:t>COVID</a:t>
            </a:r>
            <a:r>
              <a:rPr lang="en-GB" sz="1800">
                <a:solidFill>
                  <a:schemeClr val="lt1"/>
                </a:solidFill>
                <a:latin typeface="Calibri"/>
                <a:ea typeface="Calibri"/>
                <a:cs typeface="Calibri"/>
                <a:sym typeface="Calibri"/>
              </a:rPr>
              <a:t>-19 vaccine because of her age. Tiffany mentions this to James who says that he would rather rely on his immune system to defend against </a:t>
            </a:r>
            <a:r>
              <a:rPr lang="en-GB" sz="1800">
                <a:solidFill>
                  <a:schemeClr val="lt1"/>
                </a:solidFill>
                <a:latin typeface="Calibri"/>
                <a:ea typeface="Calibri"/>
                <a:cs typeface="Calibri"/>
                <a:sym typeface="Calibri"/>
              </a:rPr>
              <a:t>COVID</a:t>
            </a:r>
            <a:r>
              <a:rPr lang="en-GB" sz="1800">
                <a:solidFill>
                  <a:schemeClr val="lt1"/>
                </a:solidFill>
                <a:latin typeface="Calibri"/>
                <a:ea typeface="Calibri"/>
                <a:cs typeface="Calibri"/>
                <a:sym typeface="Calibri"/>
              </a:rPr>
              <a:t>-19.</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0" st="0"/>
                                            </p:txEl>
                                          </p:spTgt>
                                        </p:tgtEl>
                                        <p:attrNameLst>
                                          <p:attrName>style.visibility</p:attrName>
                                        </p:attrNameLst>
                                      </p:cBhvr>
                                      <p:to>
                                        <p:strVal val="visible"/>
                                      </p:to>
                                    </p:set>
                                    <p:animEffect filter="fade" transition="in">
                                      <p:cBhvr>
                                        <p:cTn dur="500"/>
                                        <p:tgtEl>
                                          <p:spTgt spid="1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1" st="1"/>
                                            </p:txEl>
                                          </p:spTgt>
                                        </p:tgtEl>
                                        <p:attrNameLst>
                                          <p:attrName>style.visibility</p:attrName>
                                        </p:attrNameLst>
                                      </p:cBhvr>
                                      <p:to>
                                        <p:strVal val="visible"/>
                                      </p:to>
                                    </p:set>
                                    <p:animEffect filter="fade" transition="in">
                                      <p:cBhvr>
                                        <p:cTn dur="500"/>
                                        <p:tgtEl>
                                          <p:spTgt spid="1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xEl>
                                              <p:pRg end="2" st="2"/>
                                            </p:txEl>
                                          </p:spTgt>
                                        </p:tgtEl>
                                        <p:attrNameLst>
                                          <p:attrName>style.visibility</p:attrName>
                                        </p:attrNameLst>
                                      </p:cBhvr>
                                      <p:to>
                                        <p:strVal val="visible"/>
                                      </p:to>
                                    </p:set>
                                    <p:animEffect filter="fade" transition="in">
                                      <p:cBhvr>
                                        <p:cTn dur="500"/>
                                        <p:tgtEl>
                                          <p:spTgt spid="111">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3200"/>
              <a:buFont typeface="Calibri"/>
              <a:buNone/>
            </a:pPr>
            <a:r>
              <a:rPr lang="en-GB" sz="3200"/>
              <a:t>Self-assessment of keywords – </a:t>
            </a:r>
            <a:br>
              <a:rPr lang="en-GB" sz="3200"/>
            </a:br>
            <a:r>
              <a:rPr lang="en-GB" sz="3200"/>
              <a:t>how many can you remember?</a:t>
            </a:r>
            <a:endParaRPr sz="3200"/>
          </a:p>
        </p:txBody>
      </p:sp>
      <p:sp>
        <p:nvSpPr>
          <p:cNvPr id="119" name="Google Shape;119;p3"/>
          <p:cNvSpPr txBox="1"/>
          <p:nvPr>
            <p:ph idx="1" type="body"/>
          </p:nvPr>
        </p:nvSpPr>
        <p:spPr>
          <a:xfrm>
            <a:off x="457200" y="1409174"/>
            <a:ext cx="8229600" cy="3734325"/>
          </a:xfrm>
          <a:prstGeom prst="rect">
            <a:avLst/>
          </a:prstGeom>
          <a:noFill/>
          <a:ln>
            <a:noFill/>
          </a:ln>
        </p:spPr>
        <p:txBody>
          <a:bodyPr anchorCtr="0" anchor="t" bIns="45700" lIns="91425" spcFirstLastPara="1" rIns="91425" wrap="square" tIns="45700">
            <a:normAutofit/>
          </a:bodyPr>
          <a:lstStyle/>
          <a:p>
            <a:pPr indent="-342900" lvl="0" marL="342900" rtl="0" algn="l">
              <a:lnSpc>
                <a:spcPct val="80000"/>
              </a:lnSpc>
              <a:spcBef>
                <a:spcPts val="0"/>
              </a:spcBef>
              <a:spcAft>
                <a:spcPts val="0"/>
              </a:spcAft>
              <a:buClr>
                <a:schemeClr val="dk1"/>
              </a:buClr>
              <a:buSzPts val="2402"/>
              <a:buChar char="•"/>
            </a:pPr>
            <a:r>
              <a:rPr lang="en-GB" sz="2402"/>
              <a:t>Pathogens</a:t>
            </a:r>
            <a:endParaRPr/>
          </a:p>
          <a:p>
            <a:pPr indent="-342900" lvl="0" marL="342900" rtl="0" algn="l">
              <a:lnSpc>
                <a:spcPct val="80000"/>
              </a:lnSpc>
              <a:spcBef>
                <a:spcPts val="480"/>
              </a:spcBef>
              <a:spcAft>
                <a:spcPts val="0"/>
              </a:spcAft>
              <a:buClr>
                <a:schemeClr val="dk1"/>
              </a:buClr>
              <a:buSzPts val="2402"/>
              <a:buChar char="•"/>
            </a:pPr>
            <a:r>
              <a:rPr lang="en-GB" sz="2402"/>
              <a:t>Phagocyte</a:t>
            </a:r>
            <a:endParaRPr/>
          </a:p>
          <a:p>
            <a:pPr indent="-342900" lvl="0" marL="342900" rtl="0" algn="l">
              <a:lnSpc>
                <a:spcPct val="80000"/>
              </a:lnSpc>
              <a:spcBef>
                <a:spcPts val="480"/>
              </a:spcBef>
              <a:spcAft>
                <a:spcPts val="0"/>
              </a:spcAft>
              <a:buClr>
                <a:schemeClr val="dk1"/>
              </a:buClr>
              <a:buSzPts val="2402"/>
              <a:buChar char="•"/>
            </a:pPr>
            <a:r>
              <a:rPr lang="en-GB" sz="2402"/>
              <a:t>Lymphocyte</a:t>
            </a:r>
            <a:endParaRPr/>
          </a:p>
          <a:p>
            <a:pPr indent="-342900" lvl="0" marL="342900" rtl="0" algn="l">
              <a:lnSpc>
                <a:spcPct val="80000"/>
              </a:lnSpc>
              <a:spcBef>
                <a:spcPts val="480"/>
              </a:spcBef>
              <a:spcAft>
                <a:spcPts val="0"/>
              </a:spcAft>
              <a:buClr>
                <a:schemeClr val="dk1"/>
              </a:buClr>
              <a:buSzPts val="2402"/>
              <a:buChar char="•"/>
            </a:pPr>
            <a:r>
              <a:rPr lang="en-GB" sz="2402"/>
              <a:t>Specific immune response</a:t>
            </a:r>
            <a:endParaRPr/>
          </a:p>
          <a:p>
            <a:pPr indent="-342900" lvl="0" marL="342900" rtl="0" algn="l">
              <a:lnSpc>
                <a:spcPct val="80000"/>
              </a:lnSpc>
              <a:spcBef>
                <a:spcPts val="480"/>
              </a:spcBef>
              <a:spcAft>
                <a:spcPts val="0"/>
              </a:spcAft>
              <a:buClr>
                <a:schemeClr val="dk1"/>
              </a:buClr>
              <a:buSzPts val="2402"/>
              <a:buChar char="•"/>
            </a:pPr>
            <a:r>
              <a:rPr lang="en-GB" sz="2402"/>
              <a:t>Antigen</a:t>
            </a:r>
            <a:endParaRPr/>
          </a:p>
          <a:p>
            <a:pPr indent="-342900" lvl="0" marL="342900" rtl="0" algn="l">
              <a:lnSpc>
                <a:spcPct val="80000"/>
              </a:lnSpc>
              <a:spcBef>
                <a:spcPts val="480"/>
              </a:spcBef>
              <a:spcAft>
                <a:spcPts val="0"/>
              </a:spcAft>
              <a:buClr>
                <a:schemeClr val="dk1"/>
              </a:buClr>
              <a:buSzPts val="2402"/>
              <a:buChar char="•"/>
            </a:pPr>
            <a:r>
              <a:rPr lang="en-GB" sz="2402"/>
              <a:t>Antibody</a:t>
            </a:r>
            <a:endParaRPr/>
          </a:p>
          <a:p>
            <a:pPr indent="-342900" lvl="0" marL="342900" rtl="0" algn="l">
              <a:lnSpc>
                <a:spcPct val="80000"/>
              </a:lnSpc>
              <a:spcBef>
                <a:spcPts val="480"/>
              </a:spcBef>
              <a:spcAft>
                <a:spcPts val="0"/>
              </a:spcAft>
              <a:buClr>
                <a:schemeClr val="dk1"/>
              </a:buClr>
              <a:buSzPts val="2402"/>
              <a:buChar char="•"/>
            </a:pPr>
            <a:r>
              <a:rPr lang="en-GB" sz="2402"/>
              <a:t>Toxin</a:t>
            </a:r>
            <a:endParaRPr/>
          </a:p>
          <a:p>
            <a:pPr indent="-342900" lvl="0" marL="342900" rtl="0" algn="l">
              <a:lnSpc>
                <a:spcPct val="80000"/>
              </a:lnSpc>
              <a:spcBef>
                <a:spcPts val="480"/>
              </a:spcBef>
              <a:spcAft>
                <a:spcPts val="0"/>
              </a:spcAft>
              <a:buClr>
                <a:schemeClr val="dk1"/>
              </a:buClr>
              <a:buSzPts val="2402"/>
              <a:buChar char="•"/>
            </a:pPr>
            <a:r>
              <a:rPr lang="en-GB" sz="2402"/>
              <a:t>Antitoxin</a:t>
            </a:r>
            <a:endParaRPr/>
          </a:p>
          <a:p>
            <a:pPr indent="-342900" lvl="0" marL="342900" rtl="0" algn="l">
              <a:lnSpc>
                <a:spcPct val="80000"/>
              </a:lnSpc>
              <a:spcBef>
                <a:spcPts val="480"/>
              </a:spcBef>
              <a:spcAft>
                <a:spcPts val="0"/>
              </a:spcAft>
              <a:buClr>
                <a:schemeClr val="dk1"/>
              </a:buClr>
              <a:buSzPts val="2402"/>
              <a:buChar char="•"/>
            </a:pPr>
            <a:r>
              <a:rPr lang="en-GB" sz="2402"/>
              <a:t>Memory cell</a:t>
            </a:r>
            <a:endParaRPr/>
          </a:p>
          <a:p>
            <a:pPr indent="-342900" lvl="0" marL="342900" rtl="0" algn="l">
              <a:lnSpc>
                <a:spcPct val="80000"/>
              </a:lnSpc>
              <a:spcBef>
                <a:spcPts val="480"/>
              </a:spcBef>
              <a:spcAft>
                <a:spcPts val="0"/>
              </a:spcAft>
              <a:buClr>
                <a:schemeClr val="dk1"/>
              </a:buClr>
              <a:buSzPts val="2402"/>
              <a:buChar char="•"/>
            </a:pPr>
            <a:r>
              <a:rPr lang="en-GB" sz="2402"/>
              <a:t>Immunity</a:t>
            </a:r>
            <a:endParaRPr/>
          </a:p>
          <a:p>
            <a:pPr indent="-185420" lvl="0" marL="342900" rtl="0" algn="l">
              <a:lnSpc>
                <a:spcPct val="80000"/>
              </a:lnSpc>
              <a:spcBef>
                <a:spcPts val="496"/>
              </a:spcBef>
              <a:spcAft>
                <a:spcPts val="0"/>
              </a:spcAft>
              <a:buClr>
                <a:schemeClr val="dk1"/>
              </a:buClr>
              <a:buSzPts val="2480"/>
              <a:buNone/>
            </a:pPr>
            <a:r>
              <a:t/>
            </a:r>
            <a:endParaRPr sz="2480"/>
          </a:p>
          <a:p>
            <a:pPr indent="-185420" lvl="0" marL="342900" rtl="0" algn="l">
              <a:lnSpc>
                <a:spcPct val="80000"/>
              </a:lnSpc>
              <a:spcBef>
                <a:spcPts val="496"/>
              </a:spcBef>
              <a:spcAft>
                <a:spcPts val="0"/>
              </a:spcAft>
              <a:buClr>
                <a:schemeClr val="dk1"/>
              </a:buClr>
              <a:buSzPts val="2480"/>
              <a:buNone/>
            </a:pPr>
            <a:r>
              <a:t/>
            </a:r>
            <a:endParaRPr sz="2480"/>
          </a:p>
          <a:p>
            <a:pPr indent="-185420" lvl="0" marL="342900" rtl="0" algn="l">
              <a:lnSpc>
                <a:spcPct val="80000"/>
              </a:lnSpc>
              <a:spcBef>
                <a:spcPts val="496"/>
              </a:spcBef>
              <a:spcAft>
                <a:spcPts val="0"/>
              </a:spcAft>
              <a:buClr>
                <a:schemeClr val="dk1"/>
              </a:buClr>
              <a:buSzPts val="2480"/>
              <a:buNone/>
            </a:pPr>
            <a:r>
              <a:t/>
            </a:r>
            <a:endParaRPr sz="2480"/>
          </a:p>
        </p:txBody>
      </p:sp>
      <p:pic>
        <p:nvPicPr>
          <p:cNvPr id="120" name="Google Shape;120;p3"/>
          <p:cNvPicPr preferRelativeResize="0"/>
          <p:nvPr/>
        </p:nvPicPr>
        <p:blipFill rotWithShape="1">
          <a:blip r:embed="rId3">
            <a:alphaModFix/>
          </a:blip>
          <a:srcRect b="0" l="15048" r="18006" t="0"/>
          <a:stretch/>
        </p:blipFill>
        <p:spPr>
          <a:xfrm>
            <a:off x="4798883" y="1546678"/>
            <a:ext cx="3128210" cy="316970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txBox="1"/>
          <p:nvPr>
            <p:ph type="title"/>
          </p:nvPr>
        </p:nvSpPr>
        <p:spPr>
          <a:xfrm>
            <a:off x="141318" y="-800"/>
            <a:ext cx="8088282" cy="85725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3200"/>
              <a:buFont typeface="Calibri"/>
              <a:buNone/>
            </a:pPr>
            <a:r>
              <a:rPr lang="en-GB" sz="3200"/>
              <a:t>How can we get immunity?</a:t>
            </a:r>
            <a:endParaRPr sz="3200"/>
          </a:p>
        </p:txBody>
      </p:sp>
      <p:graphicFrame>
        <p:nvGraphicFramePr>
          <p:cNvPr id="126" name="Google Shape;126;p4"/>
          <p:cNvGraphicFramePr/>
          <p:nvPr/>
        </p:nvGraphicFramePr>
        <p:xfrm>
          <a:off x="141318" y="993255"/>
          <a:ext cx="3000000" cy="3000000"/>
        </p:xfrm>
        <a:graphic>
          <a:graphicData uri="http://schemas.openxmlformats.org/drawingml/2006/table">
            <a:tbl>
              <a:tblPr bandRow="1" firstCol="1" firstRow="1">
                <a:noFill/>
                <a:tableStyleId>{035E535D-AAE0-4BD3-9728-CB15D6B1F980}</a:tableStyleId>
              </a:tblPr>
              <a:tblGrid>
                <a:gridCol w="900550"/>
                <a:gridCol w="2405150"/>
                <a:gridCol w="2543700"/>
              </a:tblGrid>
              <a:tr h="61825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GB" sz="1800"/>
                        <a:t>Naturally acquired</a:t>
                      </a:r>
                      <a:endParaRPr sz="1800"/>
                    </a:p>
                  </a:txBody>
                  <a:tcPr marT="45725" marB="45725" marR="91450" marL="91450"/>
                </a:tc>
                <a:tc>
                  <a:txBody>
                    <a:bodyPr/>
                    <a:lstStyle/>
                    <a:p>
                      <a:pPr indent="0" lvl="0" marL="0" marR="0" rtl="0" algn="l">
                        <a:spcBef>
                          <a:spcPts val="0"/>
                        </a:spcBef>
                        <a:spcAft>
                          <a:spcPts val="0"/>
                        </a:spcAft>
                        <a:buNone/>
                      </a:pPr>
                      <a:r>
                        <a:rPr lang="en-GB" sz="1800"/>
                        <a:t>Artificially acquired</a:t>
                      </a:r>
                      <a:endParaRPr sz="1800"/>
                    </a:p>
                  </a:txBody>
                  <a:tcPr marT="45725" marB="45725" marR="91450" marL="91450"/>
                </a:tc>
              </a:tr>
              <a:tr h="1524475">
                <a:tc>
                  <a:txBody>
                    <a:bodyPr/>
                    <a:lstStyle/>
                    <a:p>
                      <a:pPr indent="0" lvl="0" marL="0" marR="0" rtl="0" algn="l">
                        <a:spcBef>
                          <a:spcPts val="0"/>
                        </a:spcBef>
                        <a:spcAft>
                          <a:spcPts val="0"/>
                        </a:spcAft>
                        <a:buNone/>
                      </a:pPr>
                      <a:r>
                        <a:rPr lang="en-GB" sz="1800"/>
                        <a:t>Passive</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1524475">
                <a:tc>
                  <a:txBody>
                    <a:bodyPr/>
                    <a:lstStyle/>
                    <a:p>
                      <a:pPr indent="0" lvl="0" marL="0" marR="0" rtl="0" algn="l">
                        <a:spcBef>
                          <a:spcPts val="0"/>
                        </a:spcBef>
                        <a:spcAft>
                          <a:spcPts val="0"/>
                        </a:spcAft>
                        <a:buNone/>
                      </a:pPr>
                      <a:r>
                        <a:rPr lang="en-GB" sz="1800"/>
                        <a:t>Active</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bl>
          </a:graphicData>
        </a:graphic>
      </p:graphicFrame>
      <p:pic>
        <p:nvPicPr>
          <p:cNvPr id="127" name="Google Shape;127;p4"/>
          <p:cNvPicPr preferRelativeResize="0"/>
          <p:nvPr/>
        </p:nvPicPr>
        <p:blipFill rotWithShape="1">
          <a:blip r:embed="rId3">
            <a:alphaModFix/>
          </a:blip>
          <a:srcRect b="17023" l="1195" r="2462" t="6380"/>
          <a:stretch/>
        </p:blipFill>
        <p:spPr>
          <a:xfrm>
            <a:off x="3782549" y="1795787"/>
            <a:ext cx="1828800" cy="1078041"/>
          </a:xfrm>
          <a:prstGeom prst="rect">
            <a:avLst/>
          </a:prstGeom>
          <a:noFill/>
          <a:ln>
            <a:noFill/>
          </a:ln>
        </p:spPr>
      </p:pic>
      <p:pic>
        <p:nvPicPr>
          <p:cNvPr id="128" name="Google Shape;128;p4"/>
          <p:cNvPicPr preferRelativeResize="0"/>
          <p:nvPr/>
        </p:nvPicPr>
        <p:blipFill rotWithShape="1">
          <a:blip r:embed="rId4">
            <a:alphaModFix/>
          </a:blip>
          <a:srcRect b="0" l="0" r="0" t="0"/>
          <a:stretch/>
        </p:blipFill>
        <p:spPr>
          <a:xfrm>
            <a:off x="1432672" y="3426298"/>
            <a:ext cx="1590000" cy="1058511"/>
          </a:xfrm>
          <a:prstGeom prst="rect">
            <a:avLst/>
          </a:prstGeom>
          <a:noFill/>
          <a:ln>
            <a:noFill/>
          </a:ln>
        </p:spPr>
      </p:pic>
      <p:pic>
        <p:nvPicPr>
          <p:cNvPr id="129" name="Google Shape;129;p4"/>
          <p:cNvPicPr preferRelativeResize="0"/>
          <p:nvPr/>
        </p:nvPicPr>
        <p:blipFill rotWithShape="1">
          <a:blip r:embed="rId5">
            <a:alphaModFix/>
          </a:blip>
          <a:srcRect b="0" l="0" r="0" t="0"/>
          <a:stretch/>
        </p:blipFill>
        <p:spPr>
          <a:xfrm>
            <a:off x="3793908" y="3409299"/>
            <a:ext cx="1817441" cy="1041834"/>
          </a:xfrm>
          <a:prstGeom prst="rect">
            <a:avLst/>
          </a:prstGeom>
          <a:noFill/>
          <a:ln>
            <a:noFill/>
          </a:ln>
        </p:spPr>
      </p:pic>
      <p:pic>
        <p:nvPicPr>
          <p:cNvPr id="130" name="Google Shape;130;p4"/>
          <p:cNvPicPr preferRelativeResize="0"/>
          <p:nvPr/>
        </p:nvPicPr>
        <p:blipFill rotWithShape="1">
          <a:blip r:embed="rId6">
            <a:alphaModFix/>
          </a:blip>
          <a:srcRect b="0" l="0" r="0" t="0"/>
          <a:stretch/>
        </p:blipFill>
        <p:spPr>
          <a:xfrm>
            <a:off x="1432672" y="1795787"/>
            <a:ext cx="1590000" cy="1144164"/>
          </a:xfrm>
          <a:prstGeom prst="rect">
            <a:avLst/>
          </a:prstGeom>
          <a:noFill/>
          <a:ln>
            <a:noFill/>
          </a:ln>
        </p:spPr>
      </p:pic>
      <p:sp>
        <p:nvSpPr>
          <p:cNvPr id="131" name="Google Shape;131;p4"/>
          <p:cNvSpPr/>
          <p:nvPr/>
        </p:nvSpPr>
        <p:spPr>
          <a:xfrm>
            <a:off x="6184979" y="533472"/>
            <a:ext cx="2896546" cy="857250"/>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accent1"/>
                </a:solidFill>
                <a:latin typeface="Calibri"/>
                <a:ea typeface="Calibri"/>
                <a:cs typeface="Calibri"/>
                <a:sym typeface="Calibri"/>
              </a:rPr>
              <a:t>A. Immunity gained through illness and recovery </a:t>
            </a:r>
            <a:endParaRPr sz="1800">
              <a:solidFill>
                <a:schemeClr val="accent1"/>
              </a:solidFill>
              <a:latin typeface="Calibri"/>
              <a:ea typeface="Calibri"/>
              <a:cs typeface="Calibri"/>
              <a:sym typeface="Calibri"/>
            </a:endParaRPr>
          </a:p>
        </p:txBody>
      </p:sp>
      <p:sp>
        <p:nvSpPr>
          <p:cNvPr id="132" name="Google Shape;132;p4"/>
          <p:cNvSpPr/>
          <p:nvPr/>
        </p:nvSpPr>
        <p:spPr>
          <a:xfrm>
            <a:off x="6184979" y="1528318"/>
            <a:ext cx="2896546" cy="857250"/>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accent1"/>
                </a:solidFill>
                <a:latin typeface="Calibri"/>
                <a:ea typeface="Calibri"/>
                <a:cs typeface="Calibri"/>
                <a:sym typeface="Calibri"/>
              </a:rPr>
              <a:t>B. Immunity acquired through a vaccine</a:t>
            </a:r>
            <a:endParaRPr sz="1800">
              <a:solidFill>
                <a:schemeClr val="accent1"/>
              </a:solidFill>
              <a:latin typeface="Calibri"/>
              <a:ea typeface="Calibri"/>
              <a:cs typeface="Calibri"/>
              <a:sym typeface="Calibri"/>
            </a:endParaRPr>
          </a:p>
        </p:txBody>
      </p:sp>
      <p:sp>
        <p:nvSpPr>
          <p:cNvPr id="133" name="Google Shape;133;p4"/>
          <p:cNvSpPr/>
          <p:nvPr/>
        </p:nvSpPr>
        <p:spPr>
          <a:xfrm>
            <a:off x="6189695" y="2523164"/>
            <a:ext cx="2896546" cy="1230500"/>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accent1"/>
                </a:solidFill>
                <a:latin typeface="Calibri"/>
                <a:ea typeface="Calibri"/>
                <a:cs typeface="Calibri"/>
                <a:sym typeface="Calibri"/>
              </a:rPr>
              <a:t>C. Immunity gained through receiving antibodies collected from another person</a:t>
            </a:r>
            <a:endParaRPr sz="1800">
              <a:solidFill>
                <a:schemeClr val="accent1"/>
              </a:solidFill>
              <a:latin typeface="Calibri"/>
              <a:ea typeface="Calibri"/>
              <a:cs typeface="Calibri"/>
              <a:sym typeface="Calibri"/>
            </a:endParaRPr>
          </a:p>
        </p:txBody>
      </p:sp>
      <p:sp>
        <p:nvSpPr>
          <p:cNvPr id="134" name="Google Shape;134;p4"/>
          <p:cNvSpPr/>
          <p:nvPr/>
        </p:nvSpPr>
        <p:spPr>
          <a:xfrm>
            <a:off x="6184979" y="3902660"/>
            <a:ext cx="2896546" cy="1164298"/>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accent1"/>
                </a:solidFill>
                <a:latin typeface="Calibri"/>
                <a:ea typeface="Calibri"/>
                <a:cs typeface="Calibri"/>
                <a:sym typeface="Calibri"/>
              </a:rPr>
              <a:t>D. Immunity acquired from antibodies passed from our mother (placenta or breast milk)</a:t>
            </a:r>
            <a:endParaRPr sz="1800">
              <a:solidFill>
                <a:schemeClr val="accent1"/>
              </a:solidFill>
              <a:latin typeface="Calibri"/>
              <a:ea typeface="Calibri"/>
              <a:cs typeface="Calibri"/>
              <a:sym typeface="Calibri"/>
            </a:endParaRPr>
          </a:p>
        </p:txBody>
      </p:sp>
      <p:sp>
        <p:nvSpPr>
          <p:cNvPr id="135" name="Google Shape;135;p4"/>
          <p:cNvSpPr/>
          <p:nvPr/>
        </p:nvSpPr>
        <p:spPr>
          <a:xfrm>
            <a:off x="6015541" y="26939"/>
            <a:ext cx="3128459" cy="392174"/>
          </a:xfrm>
          <a:prstGeom prst="roundRect">
            <a:avLst>
              <a:gd fmla="val 16667" name="adj"/>
            </a:avLst>
          </a:prstGeom>
          <a:solidFill>
            <a:srgbClr val="FFFF00"/>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400">
                <a:solidFill>
                  <a:schemeClr val="accent1"/>
                </a:solidFill>
                <a:latin typeface="Calibri"/>
                <a:ea typeface="Calibri"/>
                <a:cs typeface="Calibri"/>
                <a:sym typeface="Calibri"/>
              </a:rPr>
              <a:t>Match (1-4) with the correct box (A-D)!</a:t>
            </a:r>
            <a:endParaRPr b="1" sz="1400">
              <a:solidFill>
                <a:schemeClr val="accent1"/>
              </a:solidFill>
              <a:latin typeface="Calibri"/>
              <a:ea typeface="Calibri"/>
              <a:cs typeface="Calibri"/>
              <a:sym typeface="Calibri"/>
            </a:endParaRPr>
          </a:p>
        </p:txBody>
      </p:sp>
      <p:sp>
        <p:nvSpPr>
          <p:cNvPr id="136" name="Google Shape;136;p4"/>
          <p:cNvSpPr/>
          <p:nvPr/>
        </p:nvSpPr>
        <p:spPr>
          <a:xfrm>
            <a:off x="1261813" y="1670310"/>
            <a:ext cx="341717" cy="403036"/>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800">
                <a:solidFill>
                  <a:schemeClr val="accent1"/>
                </a:solidFill>
                <a:latin typeface="Calibri"/>
                <a:ea typeface="Calibri"/>
                <a:cs typeface="Calibri"/>
                <a:sym typeface="Calibri"/>
              </a:rPr>
              <a:t>1</a:t>
            </a:r>
            <a:endParaRPr b="1" sz="1800">
              <a:solidFill>
                <a:schemeClr val="accent1"/>
              </a:solidFill>
              <a:latin typeface="Calibri"/>
              <a:ea typeface="Calibri"/>
              <a:cs typeface="Calibri"/>
              <a:sym typeface="Calibri"/>
            </a:endParaRPr>
          </a:p>
        </p:txBody>
      </p:sp>
      <p:sp>
        <p:nvSpPr>
          <p:cNvPr id="137" name="Google Shape;137;p4"/>
          <p:cNvSpPr/>
          <p:nvPr/>
        </p:nvSpPr>
        <p:spPr>
          <a:xfrm>
            <a:off x="3623049" y="1658982"/>
            <a:ext cx="341717" cy="403036"/>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800">
                <a:solidFill>
                  <a:schemeClr val="accent1"/>
                </a:solidFill>
                <a:latin typeface="Calibri"/>
                <a:ea typeface="Calibri"/>
                <a:cs typeface="Calibri"/>
                <a:sym typeface="Calibri"/>
              </a:rPr>
              <a:t>2</a:t>
            </a:r>
            <a:endParaRPr b="1" sz="1800">
              <a:solidFill>
                <a:schemeClr val="accent1"/>
              </a:solidFill>
              <a:latin typeface="Calibri"/>
              <a:ea typeface="Calibri"/>
              <a:cs typeface="Calibri"/>
              <a:sym typeface="Calibri"/>
            </a:endParaRPr>
          </a:p>
        </p:txBody>
      </p:sp>
      <p:sp>
        <p:nvSpPr>
          <p:cNvPr id="138" name="Google Shape;138;p4"/>
          <p:cNvSpPr/>
          <p:nvPr/>
        </p:nvSpPr>
        <p:spPr>
          <a:xfrm>
            <a:off x="1238399" y="3245148"/>
            <a:ext cx="341717" cy="403036"/>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800">
                <a:solidFill>
                  <a:schemeClr val="accent1"/>
                </a:solidFill>
                <a:latin typeface="Calibri"/>
                <a:ea typeface="Calibri"/>
                <a:cs typeface="Calibri"/>
                <a:sym typeface="Calibri"/>
              </a:rPr>
              <a:t>3</a:t>
            </a:r>
            <a:endParaRPr b="1" sz="1800">
              <a:solidFill>
                <a:schemeClr val="accent1"/>
              </a:solidFill>
              <a:latin typeface="Calibri"/>
              <a:ea typeface="Calibri"/>
              <a:cs typeface="Calibri"/>
              <a:sym typeface="Calibri"/>
            </a:endParaRPr>
          </a:p>
        </p:txBody>
      </p:sp>
      <p:sp>
        <p:nvSpPr>
          <p:cNvPr id="139" name="Google Shape;139;p4"/>
          <p:cNvSpPr/>
          <p:nvPr/>
        </p:nvSpPr>
        <p:spPr>
          <a:xfrm>
            <a:off x="3599635" y="3222366"/>
            <a:ext cx="341717" cy="403036"/>
          </a:xfrm>
          <a:prstGeom prst="roundRect">
            <a:avLst>
              <a:gd fmla="val 16667" name="adj"/>
            </a:avLst>
          </a:prstGeom>
          <a:solidFill>
            <a:srgbClr val="FDE9D8"/>
          </a:soli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GB" sz="1800">
                <a:solidFill>
                  <a:schemeClr val="accent1"/>
                </a:solidFill>
                <a:latin typeface="Calibri"/>
                <a:ea typeface="Calibri"/>
                <a:cs typeface="Calibri"/>
                <a:sym typeface="Calibri"/>
              </a:rPr>
              <a:t>4</a:t>
            </a:r>
            <a:endParaRPr b="1" sz="1800">
              <a:solidFill>
                <a:schemeClr val="accen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4" name="Shape 144"/>
        <p:cNvGrpSpPr/>
        <p:nvPr/>
      </p:nvGrpSpPr>
      <p:grpSpPr>
        <a:xfrm>
          <a:off x="0" y="0"/>
          <a:ext cx="0" cy="0"/>
          <a:chOff x="0" y="0"/>
          <a:chExt cx="0" cy="0"/>
        </a:xfrm>
      </p:grpSpPr>
      <p:sp>
        <p:nvSpPr>
          <p:cNvPr id="145" name="Google Shape;145;p5"/>
          <p:cNvSpPr/>
          <p:nvPr/>
        </p:nvSpPr>
        <p:spPr>
          <a:xfrm>
            <a:off x="0"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6" name="Google Shape;146;p5"/>
          <p:cNvSpPr txBox="1"/>
          <p:nvPr>
            <p:ph idx="1" type="body"/>
          </p:nvPr>
        </p:nvSpPr>
        <p:spPr>
          <a:xfrm>
            <a:off x="5163194" y="2650779"/>
            <a:ext cx="3819146" cy="237906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b="1" lang="en-GB" sz="2800" u="sng"/>
              <a:t>Key question: </a:t>
            </a:r>
            <a:r>
              <a:rPr lang="en-GB" sz="2800"/>
              <a:t>If there are other ways to get ‘immunity’ to a disease, why do we need a vaccine?</a:t>
            </a:r>
            <a:endParaRPr sz="2800"/>
          </a:p>
        </p:txBody>
      </p:sp>
      <p:sp>
        <p:nvSpPr>
          <p:cNvPr id="147" name="Google Shape;147;p5"/>
          <p:cNvSpPr/>
          <p:nvPr/>
        </p:nvSpPr>
        <p:spPr>
          <a:xfrm>
            <a:off x="7815426" y="1023549"/>
            <a:ext cx="710616" cy="6913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48" name="Google Shape;148;p5"/>
          <p:cNvSpPr/>
          <p:nvPr/>
        </p:nvSpPr>
        <p:spPr>
          <a:xfrm flipH="1" rot="-6040930">
            <a:off x="4525604" y="-504855"/>
            <a:ext cx="3015895" cy="3015895"/>
          </a:xfrm>
          <a:prstGeom prst="arc">
            <a:avLst>
              <a:gd fmla="val 16200000" name="adj1"/>
              <a:gd fmla="val 20093138" name="adj2"/>
            </a:avLst>
          </a:prstGeom>
          <a:noFill/>
          <a:ln cap="rnd" cmpd="sng" w="127000">
            <a:solidFill>
              <a:schemeClr val="accent4"/>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pic>
        <p:nvPicPr>
          <p:cNvPr id="149" name="Google Shape;149;p5"/>
          <p:cNvPicPr preferRelativeResize="0"/>
          <p:nvPr/>
        </p:nvPicPr>
        <p:blipFill rotWithShape="1">
          <a:blip r:embed="rId3">
            <a:alphaModFix/>
          </a:blip>
          <a:srcRect b="-4" l="32596" r="5974" t="0"/>
          <a:stretch/>
        </p:blipFill>
        <p:spPr>
          <a:xfrm>
            <a:off x="4696205" y="10"/>
            <a:ext cx="2639484" cy="2255922"/>
          </a:xfrm>
          <a:custGeom>
            <a:rect b="b" l="l" r="r" t="t"/>
            <a:pathLst>
              <a:path extrusionOk="0" h="3007909" w="3519312">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ln>
            <a:noFill/>
          </a:ln>
        </p:spPr>
      </p:pic>
      <p:pic>
        <p:nvPicPr>
          <p:cNvPr id="150" name="Google Shape;150;p5"/>
          <p:cNvPicPr preferRelativeResize="0"/>
          <p:nvPr/>
        </p:nvPicPr>
        <p:blipFill rotWithShape="1">
          <a:blip r:embed="rId4">
            <a:alphaModFix/>
          </a:blip>
          <a:srcRect b="20160" l="2590" r="5283" t="0"/>
          <a:stretch/>
        </p:blipFill>
        <p:spPr>
          <a:xfrm>
            <a:off x="25377" y="2255932"/>
            <a:ext cx="4736705" cy="266026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4" name="Shape 154"/>
        <p:cNvGrpSpPr/>
        <p:nvPr/>
      </p:nvGrpSpPr>
      <p:grpSpPr>
        <a:xfrm>
          <a:off x="0" y="0"/>
          <a:ext cx="0" cy="0"/>
          <a:chOff x="0" y="0"/>
          <a:chExt cx="0" cy="0"/>
        </a:xfrm>
      </p:grpSpPr>
      <p:sp>
        <p:nvSpPr>
          <p:cNvPr id="155" name="Google Shape;155;p6"/>
          <p:cNvSpPr txBox="1"/>
          <p:nvPr>
            <p:ph type="title"/>
          </p:nvPr>
        </p:nvSpPr>
        <p:spPr>
          <a:xfrm>
            <a:off x="3724072" y="471951"/>
            <a:ext cx="4818648" cy="96462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100"/>
              <a:buFont typeface="Calibri"/>
              <a:buNone/>
            </a:pPr>
            <a:r>
              <a:rPr lang="en-GB" sz="3100"/>
              <a:t>Case Study from History: Polio</a:t>
            </a:r>
            <a:endParaRPr sz="3100"/>
          </a:p>
        </p:txBody>
      </p:sp>
      <p:sp>
        <p:nvSpPr>
          <p:cNvPr id="156" name="Google Shape;156;p6"/>
          <p:cNvSpPr txBox="1"/>
          <p:nvPr>
            <p:ph idx="1" type="body"/>
          </p:nvPr>
        </p:nvSpPr>
        <p:spPr>
          <a:xfrm>
            <a:off x="3724073" y="1736104"/>
            <a:ext cx="4939867" cy="3208712"/>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Clr>
                <a:schemeClr val="dk1"/>
              </a:buClr>
              <a:buSzPts val="1400"/>
              <a:buChar char="•"/>
            </a:pPr>
            <a:r>
              <a:rPr lang="en-GB" sz="1400"/>
              <a:t>Polio was discovered in 1908 and was once a disease feared worldwide – it lead to irreversible paralysis (usually of the legs) and sometimes even death (when breathing muscles become immobilized).</a:t>
            </a:r>
            <a:endParaRPr/>
          </a:p>
          <a:p>
            <a:pPr indent="-342900" lvl="0" marL="342900" rtl="0" algn="l">
              <a:spcBef>
                <a:spcPts val="280"/>
              </a:spcBef>
              <a:spcAft>
                <a:spcPts val="0"/>
              </a:spcAft>
              <a:buClr>
                <a:schemeClr val="dk1"/>
              </a:buClr>
              <a:buSzPts val="1400"/>
              <a:buChar char="•"/>
            </a:pPr>
            <a:r>
              <a:rPr lang="en-GB" sz="1400"/>
              <a:t>In the epidemic of 1916, more than 2000 people died of Polio, thousands more paralized for life. There was widespread closures of facilities to prevent the spread of the disease – </a:t>
            </a:r>
            <a:r>
              <a:rPr i="1" lang="en-GB" sz="1400"/>
              <a:t>sound familiar?</a:t>
            </a:r>
            <a:endParaRPr/>
          </a:p>
          <a:p>
            <a:pPr indent="-342900" lvl="0" marL="342900" rtl="0" algn="l">
              <a:spcBef>
                <a:spcPts val="280"/>
              </a:spcBef>
              <a:spcAft>
                <a:spcPts val="0"/>
              </a:spcAft>
              <a:buClr>
                <a:schemeClr val="dk1"/>
              </a:buClr>
              <a:buSzPts val="1400"/>
              <a:buChar char="•"/>
            </a:pPr>
            <a:r>
              <a:rPr lang="en-GB" sz="1400"/>
              <a:t>An oral Polio vaccine was developed in 1955. Thanks for a worldwide effort coordinated by the WHO, Polio has been eradicated in most of the world though there are still cases found in areas where vaccines haven’t reached.</a:t>
            </a:r>
            <a:endParaRPr/>
          </a:p>
          <a:p>
            <a:pPr indent="-342900" lvl="0" marL="342900" rtl="0" algn="l">
              <a:spcBef>
                <a:spcPts val="280"/>
              </a:spcBef>
              <a:spcAft>
                <a:spcPts val="0"/>
              </a:spcAft>
              <a:buClr>
                <a:schemeClr val="dk1"/>
              </a:buClr>
              <a:buSzPts val="1400"/>
              <a:buChar char="•"/>
            </a:pPr>
            <a:r>
              <a:rPr lang="en-GB" sz="1400"/>
              <a:t>Watch the story of Paul, one of the last remaining Polio survivors in the US: </a:t>
            </a:r>
            <a:r>
              <a:rPr lang="en-GB" sz="800" u="sng">
                <a:solidFill>
                  <a:schemeClr val="hlink"/>
                </a:solidFill>
                <a:hlinkClick r:id="rId3"/>
              </a:rPr>
              <a:t>https://www.youtube.com/watch?v=gplA6pq9cOs&amp;feature=youtu.be</a:t>
            </a:r>
            <a:r>
              <a:rPr lang="en-GB" sz="800"/>
              <a:t> </a:t>
            </a:r>
            <a:endParaRPr/>
          </a:p>
          <a:p>
            <a:pPr indent="-254000" lvl="0" marL="342900" rtl="0" algn="l">
              <a:spcBef>
                <a:spcPts val="280"/>
              </a:spcBef>
              <a:spcAft>
                <a:spcPts val="0"/>
              </a:spcAft>
              <a:buClr>
                <a:schemeClr val="dk1"/>
              </a:buClr>
              <a:buSzPts val="1400"/>
              <a:buNone/>
            </a:pPr>
            <a:r>
              <a:t/>
            </a:r>
            <a:endParaRPr sz="1400"/>
          </a:p>
          <a:p>
            <a:pPr indent="-254000" lvl="0" marL="342900" rtl="0" algn="l">
              <a:spcBef>
                <a:spcPts val="280"/>
              </a:spcBef>
              <a:spcAft>
                <a:spcPts val="0"/>
              </a:spcAft>
              <a:buClr>
                <a:schemeClr val="dk1"/>
              </a:buClr>
              <a:buSzPts val="1400"/>
              <a:buNone/>
            </a:pPr>
            <a:r>
              <a:t/>
            </a:r>
            <a:endParaRPr sz="1400"/>
          </a:p>
        </p:txBody>
      </p:sp>
      <p:pic>
        <p:nvPicPr>
          <p:cNvPr id="157" name="Google Shape;157;p6"/>
          <p:cNvPicPr preferRelativeResize="0"/>
          <p:nvPr/>
        </p:nvPicPr>
        <p:blipFill rotWithShape="1">
          <a:blip r:embed="rId4">
            <a:alphaModFix/>
          </a:blip>
          <a:srcRect b="3" l="10971" r="35461" t="0"/>
          <a:stretch/>
        </p:blipFill>
        <p:spPr>
          <a:xfrm>
            <a:off x="20" y="10"/>
            <a:ext cx="3476673" cy="5143490"/>
          </a:xfrm>
          <a:prstGeom prst="rect">
            <a:avLst/>
          </a:prstGeom>
          <a:noFill/>
          <a:ln>
            <a:noFill/>
          </a:ln>
        </p:spPr>
      </p:pic>
      <p:cxnSp>
        <p:nvCxnSpPr>
          <p:cNvPr id="158" name="Google Shape;158;p6"/>
          <p:cNvCxnSpPr/>
          <p:nvPr/>
        </p:nvCxnSpPr>
        <p:spPr>
          <a:xfrm>
            <a:off x="3810700" y="1586337"/>
            <a:ext cx="4732020" cy="0"/>
          </a:xfrm>
          <a:prstGeom prst="straightConnector1">
            <a:avLst/>
          </a:prstGeom>
          <a:noFill/>
          <a:ln cap="flat" cmpd="sng" w="19050">
            <a:solidFill>
              <a:schemeClr val="accent1"/>
            </a:solidFill>
            <a:prstDash val="solid"/>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3" name="Shape 163"/>
        <p:cNvGrpSpPr/>
        <p:nvPr/>
      </p:nvGrpSpPr>
      <p:grpSpPr>
        <a:xfrm>
          <a:off x="0" y="0"/>
          <a:ext cx="0" cy="0"/>
          <a:chOff x="0" y="0"/>
          <a:chExt cx="0" cy="0"/>
        </a:xfrm>
      </p:grpSpPr>
      <p:sp>
        <p:nvSpPr>
          <p:cNvPr id="164" name="Google Shape;164;p7"/>
          <p:cNvSpPr txBox="1"/>
          <p:nvPr>
            <p:ph type="title"/>
          </p:nvPr>
        </p:nvSpPr>
        <p:spPr>
          <a:xfrm>
            <a:off x="3724072" y="471951"/>
            <a:ext cx="4939868" cy="96462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100"/>
              <a:buFont typeface="Calibri"/>
              <a:buNone/>
            </a:pPr>
            <a:r>
              <a:rPr lang="en-GB" sz="3100"/>
              <a:t>Case Study from History: Smallpox</a:t>
            </a:r>
            <a:endParaRPr sz="3100"/>
          </a:p>
        </p:txBody>
      </p:sp>
      <p:sp>
        <p:nvSpPr>
          <p:cNvPr id="165" name="Google Shape;165;p7"/>
          <p:cNvSpPr txBox="1"/>
          <p:nvPr>
            <p:ph idx="1" type="body"/>
          </p:nvPr>
        </p:nvSpPr>
        <p:spPr>
          <a:xfrm>
            <a:off x="3724073" y="1828800"/>
            <a:ext cx="4939867" cy="3230880"/>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dk1"/>
              </a:buClr>
              <a:buSzPts val="1200"/>
              <a:buChar char="•"/>
            </a:pPr>
            <a:r>
              <a:rPr lang="en-GB" sz="1200"/>
              <a:t>Smallpox is a very old disease and is thought to date back to the 3</a:t>
            </a:r>
            <a:r>
              <a:rPr baseline="30000" lang="en-GB" sz="1200"/>
              <a:t>rd</a:t>
            </a:r>
            <a:r>
              <a:rPr lang="en-GB" sz="1200"/>
              <a:t> Century BC. It was a devastating disease – on average 3 out of every 10 people died – those who survived were left with severe scarring.</a:t>
            </a:r>
            <a:endParaRPr/>
          </a:p>
          <a:p>
            <a:pPr indent="-342900" lvl="0" marL="342900" rtl="0" algn="l">
              <a:lnSpc>
                <a:spcPct val="90000"/>
              </a:lnSpc>
              <a:spcBef>
                <a:spcPts val="240"/>
              </a:spcBef>
              <a:spcAft>
                <a:spcPts val="0"/>
              </a:spcAft>
              <a:buClr>
                <a:schemeClr val="dk1"/>
              </a:buClr>
              <a:buSzPts val="1200"/>
              <a:buChar char="•"/>
            </a:pPr>
            <a:r>
              <a:rPr lang="en-GB" sz="1200"/>
              <a:t>The smallpox vaccine was the very first vaccine developed against a communicable (contagious) disease – this vaccine was developed in 1796 by British doctor Edward Jenner in a rather controversial way.</a:t>
            </a:r>
            <a:endParaRPr/>
          </a:p>
          <a:p>
            <a:pPr indent="-342900" lvl="0" marL="342900" rtl="0" algn="l">
              <a:lnSpc>
                <a:spcPct val="90000"/>
              </a:lnSpc>
              <a:spcBef>
                <a:spcPts val="240"/>
              </a:spcBef>
              <a:spcAft>
                <a:spcPts val="0"/>
              </a:spcAft>
              <a:buClr>
                <a:schemeClr val="dk1"/>
              </a:buClr>
              <a:buSzPts val="1200"/>
              <a:buChar char="•"/>
            </a:pPr>
            <a:r>
              <a:rPr lang="en-GB" sz="1200"/>
              <a:t>However, without national and international vaccination programs, there were still periodic outbreaks of smallpox including the 1947 New York City outbreak. This was the last outbreak in the US and initiated the largest mass vaccination program with over 6 million people (mostly children) vaccinated.</a:t>
            </a:r>
            <a:endParaRPr/>
          </a:p>
          <a:p>
            <a:pPr indent="-342900" lvl="0" marL="342900" rtl="0" algn="l">
              <a:lnSpc>
                <a:spcPct val="90000"/>
              </a:lnSpc>
              <a:spcBef>
                <a:spcPts val="240"/>
              </a:spcBef>
              <a:spcAft>
                <a:spcPts val="0"/>
              </a:spcAft>
              <a:buClr>
                <a:schemeClr val="dk1"/>
              </a:buClr>
              <a:buSzPts val="1200"/>
              <a:buChar char="•"/>
            </a:pPr>
            <a:r>
              <a:rPr lang="en-GB" sz="1200"/>
              <a:t>In the 20</a:t>
            </a:r>
            <a:r>
              <a:rPr baseline="30000" lang="en-GB" sz="1200"/>
              <a:t>th</a:t>
            </a:r>
            <a:r>
              <a:rPr lang="en-GB" sz="1200"/>
              <a:t> century, the WHO led efforts to eradicate smallpox entirely from the world and on May 8</a:t>
            </a:r>
            <a:r>
              <a:rPr baseline="30000" lang="en-GB" sz="1200"/>
              <a:t>th</a:t>
            </a:r>
            <a:r>
              <a:rPr lang="en-GB" sz="1200"/>
              <a:t>, 1980, it declared the world free from smallpox – the only time we have completely eradicated a disease.</a:t>
            </a:r>
            <a:endParaRPr/>
          </a:p>
          <a:p>
            <a:pPr indent="-342900" lvl="0" marL="342900" rtl="0" algn="l">
              <a:lnSpc>
                <a:spcPct val="90000"/>
              </a:lnSpc>
              <a:spcBef>
                <a:spcPts val="240"/>
              </a:spcBef>
              <a:spcAft>
                <a:spcPts val="0"/>
              </a:spcAft>
              <a:buClr>
                <a:schemeClr val="dk1"/>
              </a:buClr>
              <a:buSzPts val="1200"/>
              <a:buChar char="•"/>
            </a:pPr>
            <a:r>
              <a:rPr lang="en-GB" sz="1200"/>
              <a:t>Watch the story of a boy called James and the smallpox vaccine: </a:t>
            </a:r>
            <a:r>
              <a:rPr lang="en-GB" sz="1200" u="sng">
                <a:solidFill>
                  <a:schemeClr val="hlink"/>
                </a:solidFill>
                <a:hlinkClick r:id="rId3"/>
              </a:rPr>
              <a:t>https://vimeo.com/106919344</a:t>
            </a:r>
            <a:endParaRPr sz="1200"/>
          </a:p>
        </p:txBody>
      </p:sp>
      <p:pic>
        <p:nvPicPr>
          <p:cNvPr id="166" name="Google Shape;166;p7"/>
          <p:cNvPicPr preferRelativeResize="0"/>
          <p:nvPr/>
        </p:nvPicPr>
        <p:blipFill rotWithShape="1">
          <a:blip r:embed="rId4">
            <a:alphaModFix/>
          </a:blip>
          <a:srcRect b="-2" l="26436" r="39766" t="0"/>
          <a:stretch/>
        </p:blipFill>
        <p:spPr>
          <a:xfrm>
            <a:off x="20" y="10"/>
            <a:ext cx="3476673" cy="5143490"/>
          </a:xfrm>
          <a:prstGeom prst="rect">
            <a:avLst/>
          </a:prstGeom>
          <a:noFill/>
          <a:ln>
            <a:noFill/>
          </a:ln>
        </p:spPr>
      </p:pic>
      <p:cxnSp>
        <p:nvCxnSpPr>
          <p:cNvPr id="167" name="Google Shape;167;p7"/>
          <p:cNvCxnSpPr/>
          <p:nvPr/>
        </p:nvCxnSpPr>
        <p:spPr>
          <a:xfrm>
            <a:off x="3810700" y="1586337"/>
            <a:ext cx="4732020" cy="0"/>
          </a:xfrm>
          <a:prstGeom prst="straightConnector1">
            <a:avLst/>
          </a:prstGeom>
          <a:noFill/>
          <a:ln cap="flat" cmpd="sng" w="19050">
            <a:solidFill>
              <a:srgbClr val="9C8963"/>
            </a:solidFill>
            <a:prstDash val="solid"/>
            <a:round/>
            <a:headEnd len="sm" w="sm" type="none"/>
            <a:tailEnd len="sm" w="sm"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1" name="Shape 171"/>
        <p:cNvGrpSpPr/>
        <p:nvPr/>
      </p:nvGrpSpPr>
      <p:grpSpPr>
        <a:xfrm>
          <a:off x="0" y="0"/>
          <a:ext cx="0" cy="0"/>
          <a:chOff x="0" y="0"/>
          <a:chExt cx="0" cy="0"/>
        </a:xfrm>
      </p:grpSpPr>
      <p:pic>
        <p:nvPicPr>
          <p:cNvPr id="172" name="Google Shape;172;p8"/>
          <p:cNvPicPr preferRelativeResize="0"/>
          <p:nvPr/>
        </p:nvPicPr>
        <p:blipFill rotWithShape="1">
          <a:blip r:embed="rId3">
            <a:alphaModFix/>
          </a:blip>
          <a:srcRect b="9091" l="9091" r="0" t="0"/>
          <a:stretch/>
        </p:blipFill>
        <p:spPr>
          <a:xfrm>
            <a:off x="20" y="10"/>
            <a:ext cx="9143980" cy="5143490"/>
          </a:xfrm>
          <a:prstGeom prst="rect">
            <a:avLst/>
          </a:prstGeom>
          <a:noFill/>
          <a:ln>
            <a:noFill/>
          </a:ln>
        </p:spPr>
      </p:pic>
      <p:sp>
        <p:nvSpPr>
          <p:cNvPr id="173" name="Google Shape;173;p8"/>
          <p:cNvSpPr/>
          <p:nvPr/>
        </p:nvSpPr>
        <p:spPr>
          <a:xfrm>
            <a:off x="5619048" y="240882"/>
            <a:ext cx="3249230" cy="4422557"/>
          </a:xfrm>
          <a:prstGeom prst="rect">
            <a:avLst/>
          </a:prstGeom>
          <a:solidFill>
            <a:schemeClr val="lt1">
              <a:alpha val="89803"/>
            </a:schemeClr>
          </a:solidFill>
          <a:ln cap="sq" cmpd="thinThick" w="1270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4" name="Google Shape;174;p8"/>
          <p:cNvSpPr txBox="1"/>
          <p:nvPr>
            <p:ph type="title"/>
          </p:nvPr>
        </p:nvSpPr>
        <p:spPr>
          <a:xfrm>
            <a:off x="5812488" y="480197"/>
            <a:ext cx="2819430" cy="1008731"/>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3000"/>
              <a:buFont typeface="Calibri"/>
              <a:buNone/>
            </a:pPr>
            <a:r>
              <a:rPr lang="en-GB" sz="3000"/>
              <a:t>Case Study from today: Ebola</a:t>
            </a:r>
            <a:endParaRPr sz="3000"/>
          </a:p>
        </p:txBody>
      </p:sp>
      <p:sp>
        <p:nvSpPr>
          <p:cNvPr id="175" name="Google Shape;175;p8"/>
          <p:cNvSpPr txBox="1"/>
          <p:nvPr>
            <p:ph idx="1" type="body"/>
          </p:nvPr>
        </p:nvSpPr>
        <p:spPr>
          <a:xfrm>
            <a:off x="5811967" y="1591322"/>
            <a:ext cx="2823620" cy="2829757"/>
          </a:xfrm>
          <a:prstGeom prst="rect">
            <a:avLst/>
          </a:prstGeom>
          <a:noFill/>
          <a:ln>
            <a:noFill/>
          </a:ln>
        </p:spPr>
        <p:txBody>
          <a:bodyPr anchorCtr="0" anchor="t" bIns="45700" lIns="91425" spcFirstLastPara="1" rIns="91425" wrap="square" tIns="45700">
            <a:normAutofit/>
          </a:bodyPr>
          <a:lstStyle/>
          <a:p>
            <a:pPr indent="-285750" lvl="0" marL="342900" rtl="0" algn="l">
              <a:lnSpc>
                <a:spcPct val="90000"/>
              </a:lnSpc>
              <a:spcBef>
                <a:spcPts val="0"/>
              </a:spcBef>
              <a:spcAft>
                <a:spcPts val="0"/>
              </a:spcAft>
              <a:buClr>
                <a:schemeClr val="dk1"/>
              </a:buClr>
              <a:buSzPts val="900"/>
              <a:buNone/>
            </a:pPr>
            <a:r>
              <a:t/>
            </a:r>
            <a:endParaRPr sz="900"/>
          </a:p>
          <a:p>
            <a:pPr indent="-342900" lvl="0" marL="342900" rtl="0" algn="l">
              <a:lnSpc>
                <a:spcPct val="90000"/>
              </a:lnSpc>
              <a:spcBef>
                <a:spcPts val="220"/>
              </a:spcBef>
              <a:spcAft>
                <a:spcPts val="0"/>
              </a:spcAft>
              <a:buClr>
                <a:schemeClr val="dk1"/>
              </a:buClr>
              <a:buSzPts val="1100"/>
              <a:buChar char="•"/>
            </a:pPr>
            <a:r>
              <a:rPr lang="en-GB" sz="1100"/>
              <a:t>Ebola virus disease is a rare but severe, often fatal illness, with a death rate of up to 90% in humans.</a:t>
            </a:r>
            <a:endParaRPr/>
          </a:p>
          <a:p>
            <a:pPr indent="-342900" lvl="0" marL="342900" rtl="0" algn="l">
              <a:lnSpc>
                <a:spcPct val="90000"/>
              </a:lnSpc>
              <a:spcBef>
                <a:spcPts val="220"/>
              </a:spcBef>
              <a:spcAft>
                <a:spcPts val="0"/>
              </a:spcAft>
              <a:buClr>
                <a:schemeClr val="dk1"/>
              </a:buClr>
              <a:buSzPts val="1100"/>
              <a:buChar char="•"/>
            </a:pPr>
            <a:r>
              <a:rPr lang="en-GB" sz="1100"/>
              <a:t>The Ebola virus was first identified in 1976 but you may have heard about the more recent outbreaks in west Africa between 2013-2016.</a:t>
            </a:r>
            <a:endParaRPr/>
          </a:p>
          <a:p>
            <a:pPr indent="-342900" lvl="0" marL="342900" rtl="0" algn="l">
              <a:lnSpc>
                <a:spcPct val="90000"/>
              </a:lnSpc>
              <a:spcBef>
                <a:spcPts val="220"/>
              </a:spcBef>
              <a:spcAft>
                <a:spcPts val="0"/>
              </a:spcAft>
              <a:buClr>
                <a:schemeClr val="dk1"/>
              </a:buClr>
              <a:buSzPts val="1100"/>
              <a:buChar char="•"/>
            </a:pPr>
            <a:r>
              <a:rPr lang="en-GB" sz="1100"/>
              <a:t>The FDA (US Food and Drug Administration) approved of a vaccine for Ebola at the end of 2019.</a:t>
            </a:r>
            <a:endParaRPr/>
          </a:p>
          <a:p>
            <a:pPr indent="-342900" lvl="0" marL="342900" rtl="0" algn="l">
              <a:lnSpc>
                <a:spcPct val="90000"/>
              </a:lnSpc>
              <a:spcBef>
                <a:spcPts val="220"/>
              </a:spcBef>
              <a:spcAft>
                <a:spcPts val="0"/>
              </a:spcAft>
              <a:buClr>
                <a:schemeClr val="dk1"/>
              </a:buClr>
              <a:buSzPts val="1100"/>
              <a:buChar char="•"/>
            </a:pPr>
            <a:r>
              <a:rPr lang="en-GB" sz="1100"/>
              <a:t>TASK: Read the article about the search of a vaccine for Ebola and apply your knowledge of how our immune system to describe how our body responds.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9"/>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Calibri"/>
              <a:buNone/>
            </a:pPr>
            <a:r>
              <a:rPr lang="en-GB"/>
              <a:t>Vaccine boosters</a:t>
            </a:r>
            <a:endParaRPr/>
          </a:p>
        </p:txBody>
      </p:sp>
      <p:sp>
        <p:nvSpPr>
          <p:cNvPr id="181" name="Google Shape;181;p9"/>
          <p:cNvSpPr txBox="1"/>
          <p:nvPr>
            <p:ph idx="1" type="body"/>
          </p:nvPr>
        </p:nvSpPr>
        <p:spPr>
          <a:xfrm>
            <a:off x="149196" y="1304646"/>
            <a:ext cx="4799648" cy="3383733"/>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rgbClr val="3C4245"/>
              </a:buClr>
              <a:buSzPts val="2240"/>
              <a:buNone/>
            </a:pPr>
            <a:r>
              <a:rPr b="0" i="0" lang="en-GB" sz="2240">
                <a:solidFill>
                  <a:srgbClr val="3C4245"/>
                </a:solidFill>
                <a:latin typeface="Arial"/>
                <a:ea typeface="Arial"/>
                <a:cs typeface="Arial"/>
                <a:sym typeface="Arial"/>
              </a:rPr>
              <a:t>Some vaccines require multiple doses, given weeks or months apart. This is sometimes needed to allow for the </a:t>
            </a:r>
            <a:r>
              <a:rPr b="1" i="0" lang="en-GB" sz="2240">
                <a:solidFill>
                  <a:srgbClr val="3C4245"/>
                </a:solidFill>
                <a:latin typeface="Arial"/>
                <a:ea typeface="Arial"/>
                <a:cs typeface="Arial"/>
                <a:sym typeface="Arial"/>
              </a:rPr>
              <a:t>production of long-lived antibodies and development of memory cells</a:t>
            </a:r>
            <a:r>
              <a:rPr b="0" i="0" lang="en-GB" sz="2240">
                <a:solidFill>
                  <a:srgbClr val="3C4245"/>
                </a:solidFill>
                <a:latin typeface="Arial"/>
                <a:ea typeface="Arial"/>
                <a:cs typeface="Arial"/>
                <a:sym typeface="Arial"/>
              </a:rPr>
              <a:t>. In this way, the body is trained to fight the specific disease-causing organism, building up memory of the pathogen so as to rapidly fight it if and when exposed in the future (see graph).</a:t>
            </a:r>
            <a:endParaRPr sz="2240"/>
          </a:p>
        </p:txBody>
      </p:sp>
      <p:pic>
        <p:nvPicPr>
          <p:cNvPr id="182" name="Google Shape;182;p9"/>
          <p:cNvPicPr preferRelativeResize="0"/>
          <p:nvPr/>
        </p:nvPicPr>
        <p:blipFill rotWithShape="1">
          <a:blip r:embed="rId3">
            <a:alphaModFix/>
          </a:blip>
          <a:srcRect b="0" l="0" r="0" t="0"/>
          <a:stretch/>
        </p:blipFill>
        <p:spPr>
          <a:xfrm>
            <a:off x="4948844" y="1449416"/>
            <a:ext cx="3869055" cy="27101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2021-01-15T15:13:38Z</dcterms:created>
  <dc:creator>Edison Huynh</dc:creator>
</cp:coreProperties>
</file>