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Open Sans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1F956B5B-4855-4571-8458-47ED2C566043}">
  <a:tblStyle styleId="{1F956B5B-4855-4571-8458-47ED2C56604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OpenSans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italic.fntdata"/><Relationship Id="rId6" Type="http://schemas.openxmlformats.org/officeDocument/2006/relationships/slide" Target="slides/slide1.xml"/><Relationship Id="rId18" Type="http://schemas.openxmlformats.org/officeDocument/2006/relationships/font" Target="fonts/OpenSa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0"/>
              </a:spcBef>
              <a:buChar char="●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Char char="○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Char char="■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Char char="●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Char char="○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Char char="■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Char char="●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Char char="○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Char char="■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311699" y="4637825"/>
            <a:ext cx="8520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37500"/>
              <a:buFont typeface="Arial"/>
              <a:buNone/>
            </a:pPr>
            <a:r>
              <a:t/>
            </a:r>
            <a:endParaRPr sz="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22222"/>
              <a:buFont typeface="Arial"/>
              <a:buNone/>
            </a:pPr>
            <a:r>
              <a:rPr lang="en-US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©</a:t>
            </a:r>
            <a:r>
              <a:rPr b="1" lang="en-US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Global STEM Alliance of the New York Academy of Sciences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898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898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7999" cy="7556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198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198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0" y="645449"/>
            <a:ext cx="8520600" cy="192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Improving the Design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a Paper Helicopter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3459989"/>
            <a:ext cx="8520600" cy="12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Oscar Pineda-Catalan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1800">
                <a:solidFill>
                  <a:srgbClr val="7F7F7F"/>
                </a:solidFill>
              </a:rPr>
              <a:t>The </a:t>
            </a:r>
            <a:r>
              <a:rPr lang="en-US" sz="1800">
                <a:solidFill>
                  <a:srgbClr val="7F7F7F"/>
                </a:solidFill>
              </a:rPr>
              <a:t>New York</a:t>
            </a:r>
            <a:r>
              <a:rPr b="0" i="0" lang="en-US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Academy of Sciences</a:t>
            </a: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311700" y="395806"/>
            <a:ext cx="8520599" cy="125799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References</a:t>
            </a: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(1 slide)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List the references you used. (Alternatively, you may include references as citations or footnotes in your slides.)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311700" y="1653796"/>
            <a:ext cx="8520599" cy="22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228600" lvl="0" marL="22860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Andersson, Ö. (2012). Chapter 8: Statistics for Experiments. In: Andersson, Ö. </a:t>
            </a:r>
            <a:r>
              <a:rPr b="0" i="1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Experiment! Planning, Implementing and Interpreting. 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Wiley, pp. 139–174.</a:t>
            </a: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idx="1" type="body"/>
          </p:nvPr>
        </p:nvSpPr>
        <p:spPr>
          <a:xfrm>
            <a:off x="311700" y="1409961"/>
            <a:ext cx="4631700" cy="1999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would like to thank:</a:t>
            </a:r>
          </a:p>
          <a:p>
            <a:pPr indent="-285750" lvl="0" marL="51435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New York Academy of Sciences</a:t>
            </a:r>
          </a:p>
          <a:p>
            <a:pPr indent="-285750" lvl="0" marL="51435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My Instructor</a:t>
            </a:r>
          </a:p>
          <a:p>
            <a:pPr indent="-285750" lvl="0" marL="51435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Others</a:t>
            </a:r>
          </a:p>
        </p:txBody>
      </p:sp>
      <p:sp>
        <p:nvSpPr>
          <p:cNvPr id="125" name="Shape 125"/>
          <p:cNvSpPr txBox="1"/>
          <p:nvPr>
            <p:ph type="title"/>
          </p:nvPr>
        </p:nvSpPr>
        <p:spPr>
          <a:xfrm>
            <a:off x="311700" y="395806"/>
            <a:ext cx="8520599" cy="10141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Acknowledgements</a:t>
            </a: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(1 slide)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Be sure to thank anyone who helped you conduct your experiment(s)!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395805"/>
            <a:ext cx="8520599" cy="706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Table of Contents </a:t>
            </a: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(1 slide)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557837" y="1134858"/>
            <a:ext cx="5376598" cy="36493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mbria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</a:p>
          <a:p>
            <a:pPr indent="-238125" lvl="1" marL="45402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Background</a:t>
            </a:r>
          </a:p>
          <a:p>
            <a:pPr indent="-238125" lvl="1" marL="45402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Research Question</a:t>
            </a:r>
          </a:p>
          <a:p>
            <a:pPr indent="-238125" lvl="1" marL="45402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Hypotheses</a:t>
            </a:r>
          </a:p>
          <a:p>
            <a:pPr indent="-228600" lvl="0" marL="228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mbria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Methods</a:t>
            </a:r>
          </a:p>
          <a:p>
            <a:pPr indent="-238125" lvl="1" marL="45402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Experimental Design</a:t>
            </a:r>
          </a:p>
          <a:p>
            <a:pPr indent="-238125" lvl="1" marL="45402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Statistical Analyses</a:t>
            </a:r>
          </a:p>
          <a:p>
            <a:pPr indent="-228600" lvl="0" marL="228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mbria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Results</a:t>
            </a:r>
          </a:p>
          <a:p>
            <a:pPr indent="-228600" lvl="0" marL="228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mbria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Analysis &amp; Interpretation</a:t>
            </a:r>
          </a:p>
          <a:p>
            <a:pPr indent="-228600" lvl="0" marL="228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mbria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Conclusions</a:t>
            </a:r>
          </a:p>
          <a:p>
            <a:pPr indent="-228600" lvl="0" marL="228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mbria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References</a:t>
            </a:r>
          </a:p>
          <a:p>
            <a:pPr indent="-228600" lvl="0" marL="228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mbria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Acknowledgements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395805"/>
            <a:ext cx="8520599" cy="105126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(2–3 slides)</a:t>
            </a:r>
            <a:b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Provide relevant background information, define your research question, and state your hypothesis.</a:t>
            </a:r>
            <a:b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</a:br>
          </a:p>
        </p:txBody>
      </p:sp>
      <p:sp>
        <p:nvSpPr>
          <p:cNvPr id="67" name="Shape 67"/>
          <p:cNvSpPr txBox="1"/>
          <p:nvPr/>
        </p:nvSpPr>
        <p:spPr>
          <a:xfrm>
            <a:off x="311700" y="1447070"/>
            <a:ext cx="8520599" cy="27735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4763" lvl="0" marL="4763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Background</a:t>
            </a:r>
          </a:p>
          <a:p>
            <a:pPr indent="-290513" lvl="0" marL="290513" marR="0" rtl="0" algn="l">
              <a:lnSpc>
                <a:spcPct val="133333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Need for simple, affordable activity to teach students in low resource areas basic principles of physics</a:t>
            </a:r>
          </a:p>
          <a:p>
            <a:pPr indent="-4763" lvl="0" marL="4763" marR="0" rtl="0" algn="l">
              <a:lnSpc>
                <a:spcPct val="133333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Research Question</a:t>
            </a:r>
          </a:p>
          <a:p>
            <a:pPr indent="-290513" lvl="0" marL="290513" marR="0" rtl="0" algn="l">
              <a:lnSpc>
                <a:spcPct val="133333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it possible to modify the design of a paper helicopter to maximize it’s flight time?</a:t>
            </a:r>
          </a:p>
          <a:p>
            <a:pPr indent="-4763" lvl="0" marL="4763" marR="0" rtl="0" algn="l">
              <a:lnSpc>
                <a:spcPct val="133333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395805"/>
            <a:ext cx="8520599" cy="105126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(2–3 slides)</a:t>
            </a:r>
            <a:b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Provide relevant background information, define your research question, and state your hypothesis.</a:t>
            </a:r>
            <a:b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</a:br>
          </a:p>
        </p:txBody>
      </p:sp>
      <p:sp>
        <p:nvSpPr>
          <p:cNvPr id="73" name="Shape 73"/>
          <p:cNvSpPr txBox="1"/>
          <p:nvPr/>
        </p:nvSpPr>
        <p:spPr>
          <a:xfrm>
            <a:off x="311700" y="1447070"/>
            <a:ext cx="8520599" cy="282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4763" lvl="0" marL="4763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Hypothesis Tested</a:t>
            </a:r>
          </a:p>
          <a:p>
            <a:pPr indent="-347663" lvl="0" marL="347663" marR="0" rtl="0" algn="l">
              <a:lnSpc>
                <a:spcPct val="133333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Paper helicopters built using a modified design fly longer than those built using a standard design.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/>
        </p:nvSpPr>
        <p:spPr>
          <a:xfrm>
            <a:off x="311700" y="1447070"/>
            <a:ext cx="8520599" cy="8859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4763" lvl="0" marL="4763" marR="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Example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x="1988939" y="1554308"/>
            <a:ext cx="4960199" cy="7399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Set: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Flight time collected from 10 helicopters of each design 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x="1603649" y="2425100"/>
            <a:ext cx="5721815" cy="50818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Two-sample </a:t>
            </a:r>
            <a:r>
              <a:rPr b="0" i="1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-test to compare average flight times of each design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x="1341684" y="4376930"/>
            <a:ext cx="6330649" cy="5561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1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-test at 95% confidence level (𝜶 = 0.05) and 18 degrees of freedom (𝝼)</a:t>
            </a:r>
          </a:p>
        </p:txBody>
      </p:sp>
      <p:cxnSp>
        <p:nvCxnSpPr>
          <p:cNvPr id="82" name="Shape 82"/>
          <p:cNvCxnSpPr/>
          <p:nvPr/>
        </p:nvCxnSpPr>
        <p:spPr>
          <a:xfrm>
            <a:off x="4482028" y="2881975"/>
            <a:ext cx="0" cy="222898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lg" w="lg" type="triangle"/>
          </a:ln>
        </p:spPr>
      </p:cxnSp>
      <p:cxnSp>
        <p:nvCxnSpPr>
          <p:cNvPr id="83" name="Shape 83"/>
          <p:cNvCxnSpPr/>
          <p:nvPr/>
        </p:nvCxnSpPr>
        <p:spPr>
          <a:xfrm>
            <a:off x="4501719" y="4200917"/>
            <a:ext cx="0" cy="222898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lg" w="lg" type="triangle"/>
          </a:ln>
        </p:spPr>
      </p:cxnSp>
      <p:cxnSp>
        <p:nvCxnSpPr>
          <p:cNvPr id="84" name="Shape 84"/>
          <p:cNvCxnSpPr/>
          <p:nvPr/>
        </p:nvCxnSpPr>
        <p:spPr>
          <a:xfrm>
            <a:off x="4467064" y="2217278"/>
            <a:ext cx="0" cy="222898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85" name="Shape 85"/>
          <p:cNvSpPr txBox="1"/>
          <p:nvPr>
            <p:ph type="title"/>
          </p:nvPr>
        </p:nvSpPr>
        <p:spPr>
          <a:xfrm>
            <a:off x="311700" y="395805"/>
            <a:ext cx="8520599" cy="12875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Methods</a:t>
            </a: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(1–2 slides)</a:t>
            </a:r>
            <a:b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Describe the experiment(s) you designed to test your hypothesis, and any statistical analyses you conducted.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1324258" y="3074113"/>
            <a:ext cx="6328356" cy="9461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1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b="0" baseline="-25000" i="1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Average </a:t>
            </a: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(𝝻)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flight time of helicopters built using original design ≥ </a:t>
            </a: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𝝻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flight time of helicopters built using new design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1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b="0" baseline="-25000" i="1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𝝻 flight time of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helicopters built using original design &lt; </a:t>
            </a: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𝝻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flight time of helicopters built using new design </a:t>
            </a: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395805"/>
            <a:ext cx="8520599" cy="105126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Results</a:t>
            </a: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(2–3 slides)</a:t>
            </a:r>
            <a:b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Present the results of your experiment(s) without interpretation.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447070"/>
            <a:ext cx="8520599" cy="8859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4763" lvl="0" marL="4763" marR="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Example</a:t>
            </a:r>
          </a:p>
        </p:txBody>
      </p:sp>
      <p:graphicFrame>
        <p:nvGraphicFramePr>
          <p:cNvPr id="93" name="Shape 93"/>
          <p:cNvGraphicFramePr/>
          <p:nvPr/>
        </p:nvGraphicFramePr>
        <p:xfrm>
          <a:off x="1587704" y="136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{1F956B5B-4855-4571-8458-47ED2C566043}</a:tableStyleId>
              </a:tblPr>
              <a:tblGrid>
                <a:gridCol w="2082450"/>
                <a:gridCol w="2059450"/>
                <a:gridCol w="2059450"/>
              </a:tblGrid>
              <a:tr h="326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b="1" lang="en-US" sz="1300" u="none" cap="none" strike="noStrike"/>
                        <a:t>Parameter</a:t>
                      </a:r>
                    </a:p>
                  </a:txBody>
                  <a:tcPr marT="91425" marB="91425" marR="91425" marL="91425">
                    <a:solidFill>
                      <a:srgbClr val="D8D8D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b="1" lang="en-US" sz="1300" u="none" cap="none" strike="noStrike"/>
                        <a:t>Original Design</a:t>
                      </a:r>
                    </a:p>
                  </a:txBody>
                  <a:tcPr marT="91425" marB="91425" marR="91425" marL="91425">
                    <a:solidFill>
                      <a:srgbClr val="D8D8D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b="1" lang="en-US" sz="1300" u="none" cap="none" strike="noStrike"/>
                        <a:t>New Design</a:t>
                      </a:r>
                    </a:p>
                  </a:txBody>
                  <a:tcPr marT="91425" marB="91425" marR="91425" marL="91425">
                    <a:solidFill>
                      <a:srgbClr val="D8D8D8"/>
                    </a:solidFill>
                  </a:tcPr>
                </a:tc>
              </a:tr>
              <a:tr h="3135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/>
                        <a:t>Number of Observations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/>
                        <a:t>10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/>
                        <a:t>10</a:t>
                      </a:r>
                    </a:p>
                  </a:txBody>
                  <a:tcPr marT="91425" marB="91425" marR="91425" marL="91425"/>
                </a:tc>
              </a:tr>
              <a:tr h="3135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/>
                        <a:t>Mean Flight Time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/>
                        <a:t>2.47 s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/>
                        <a:t>2.15 s</a:t>
                      </a:r>
                    </a:p>
                  </a:txBody>
                  <a:tcPr marT="91425" marB="91425" marR="91425" marL="91425"/>
                </a:tc>
              </a:tr>
              <a:tr h="3135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/>
                        <a:t>Standard Deviation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/>
                        <a:t>± 0.12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/>
                        <a:t>± 0.25</a:t>
                      </a:r>
                    </a:p>
                  </a:txBody>
                  <a:tcPr marT="91425" marB="91425" marR="91425" marL="91425"/>
                </a:tc>
              </a:tr>
              <a:tr h="3135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i="1" lang="en-US" sz="1200" u="none" cap="none" strike="noStrike">
                          <a:solidFill>
                            <a:schemeClr val="dk1"/>
                          </a:solidFill>
                        </a:rPr>
                        <a:t>H</a:t>
                      </a:r>
                      <a:r>
                        <a:rPr baseline="-25000" i="1" lang="en-US" sz="1200" u="none" cap="none" strike="noStrike">
                          <a:solidFill>
                            <a:schemeClr val="dk1"/>
                          </a:solidFill>
                        </a:rPr>
                        <a:t>0</a:t>
                      </a:r>
                    </a:p>
                  </a:txBody>
                  <a:tcPr marT="91425" marB="91425" marR="91425" marL="91425"/>
                </a:tc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</a:rPr>
                        <a:t>𝝻 flight time of original design ≥ 𝝻 flight time of new design </a:t>
                      </a:r>
                    </a:p>
                  </a:txBody>
                  <a:tcPr marT="91425" marB="91425" marR="91425" marL="91425"/>
                </a:tc>
                <a:tc hMerge="1"/>
              </a:tr>
              <a:tr h="3135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i="1" lang="en-US" sz="1200" u="none" cap="none" strike="noStrike">
                          <a:solidFill>
                            <a:schemeClr val="dk1"/>
                          </a:solidFill>
                        </a:rPr>
                        <a:t>H</a:t>
                      </a:r>
                      <a:r>
                        <a:rPr baseline="-25000" i="1" lang="en-US" sz="1200" u="none" cap="none" strike="noStrike">
                          <a:solidFill>
                            <a:schemeClr val="dk1"/>
                          </a:solidFill>
                        </a:rPr>
                        <a:t>a</a:t>
                      </a:r>
                    </a:p>
                  </a:txBody>
                  <a:tcPr marT="91425" marB="91425" marR="91425" marL="91425"/>
                </a:tc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</a:rPr>
                        <a:t>𝝻 flight time of original design &lt; 𝝻 flight time of new design </a:t>
                      </a:r>
                    </a:p>
                  </a:txBody>
                  <a:tcPr marT="91425" marB="91425" marR="91425" marL="91425"/>
                </a:tc>
                <a:tc hMerge="1"/>
              </a:tr>
              <a:tr h="3135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</a:rPr>
                        <a:t>𝜶</a:t>
                      </a:r>
                    </a:p>
                  </a:txBody>
                  <a:tcPr marT="91425" marB="91425" marR="91425" marL="91425"/>
                </a:tc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</a:rPr>
                        <a:t>0.05</a:t>
                      </a:r>
                    </a:p>
                  </a:txBody>
                  <a:tcPr marT="91425" marB="91425" marR="91425" marL="91425"/>
                </a:tc>
                <a:tc hMerge="1"/>
              </a:tr>
              <a:tr h="3135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</a:rPr>
                        <a:t>𝝼</a:t>
                      </a:r>
                    </a:p>
                  </a:txBody>
                  <a:tcPr marT="91425" marB="91425" marR="91425" marL="91425"/>
                </a:tc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</a:rPr>
                        <a:t>18</a:t>
                      </a:r>
                    </a:p>
                  </a:txBody>
                  <a:tcPr marT="91425" marB="91425" marR="91425" marL="91425"/>
                </a:tc>
                <a:tc hMerge="1"/>
              </a:tr>
              <a:tr h="3135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i="1" lang="en-US" sz="1200" u="none" cap="none" strike="noStrike"/>
                        <a:t>t</a:t>
                      </a:r>
                      <a:r>
                        <a:rPr baseline="-25000" i="1" lang="en-US" sz="1200" u="none" cap="none" strike="noStrike"/>
                        <a:t>crit</a:t>
                      </a:r>
                    </a:p>
                  </a:txBody>
                  <a:tcPr marT="91425" marB="91425" marR="91425" marL="91425"/>
                </a:tc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/>
                        <a:t>1.734</a:t>
                      </a:r>
                    </a:p>
                  </a:txBody>
                  <a:tcPr marT="91425" marB="91425" marR="91425" marL="91425"/>
                </a:tc>
                <a:tc hMerge="1"/>
              </a:tr>
              <a:tr h="3135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i="1" lang="en-US" sz="1200" u="none" cap="none" strike="noStrike"/>
                        <a:t>t</a:t>
                      </a:r>
                      <a:r>
                        <a:rPr baseline="-25000" i="1" lang="en-US" sz="1200" u="none" cap="none" strike="noStrike"/>
                        <a:t>obs</a:t>
                      </a:r>
                      <a:r>
                        <a:rPr lang="en-US" sz="1200" u="none" cap="none" strike="noStrike"/>
                        <a:t> </a:t>
                      </a:r>
                    </a:p>
                  </a:txBody>
                  <a:tcPr marT="91425" marB="91425" marR="91425" marL="91425"/>
                </a:tc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u="none" cap="none" strike="noStrike"/>
                        <a:t>3.60</a:t>
                      </a:r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311700" y="395805"/>
            <a:ext cx="8520599" cy="105126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Results</a:t>
            </a: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(2–3 slides)</a:t>
            </a:r>
            <a:b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Include graphs that show your results and facilitate comparing your control and experimental groups.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311700" y="1447070"/>
            <a:ext cx="8520599" cy="8859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4763" lvl="0" marL="4763" marR="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Example</a:t>
            </a:r>
          </a:p>
        </p:txBody>
      </p:sp>
      <p:pic>
        <p:nvPicPr>
          <p:cNvPr descr="Screen Shot 2016-08-27 at 3.21.44 PM.png" id="100" name="Shape 1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797" y="2148111"/>
            <a:ext cx="3708400" cy="2531839"/>
          </a:xfrm>
          <a:prstGeom prst="rect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Screen Shot 2016-08-25 at 2.40.50 PM.png" id="101" name="Shape 10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89157" y="2148111"/>
            <a:ext cx="3708400" cy="2528007"/>
          </a:xfrm>
          <a:prstGeom prst="rect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395805"/>
            <a:ext cx="8520599" cy="105126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Analysis &amp; Interpretation </a:t>
            </a: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(2–3 slides)</a:t>
            </a:r>
            <a:b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Interpret your results.</a:t>
            </a:r>
            <a:b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</a:br>
          </a:p>
        </p:txBody>
      </p:sp>
      <p:sp>
        <p:nvSpPr>
          <p:cNvPr id="107" name="Shape 107"/>
          <p:cNvSpPr txBox="1"/>
          <p:nvPr/>
        </p:nvSpPr>
        <p:spPr>
          <a:xfrm>
            <a:off x="311700" y="1447070"/>
            <a:ext cx="8520599" cy="30725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4763" lvl="0" marL="4763" marR="0" rtl="0" algn="l">
              <a:lnSpc>
                <a:spcPct val="171428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Example</a:t>
            </a:r>
          </a:p>
          <a:p>
            <a:pPr indent="-290513" lvl="0" marL="290513" marR="0" rtl="0" algn="l">
              <a:lnSpc>
                <a:spcPct val="133333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 average, helicopters built using the original design flew longer than helicopters built using the new design.</a:t>
            </a:r>
          </a:p>
          <a:p>
            <a:pPr indent="-290513" lvl="0" marL="290513" marR="0" rtl="0" algn="l">
              <a:lnSpc>
                <a:spcPct val="133333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Given the results obtained, the null hypothesis cannot be rejected.</a:t>
            </a:r>
          </a:p>
          <a:p>
            <a:pPr indent="-290513" lvl="0" marL="290513" marR="0" rtl="0" algn="l">
              <a:lnSpc>
                <a:spcPct val="133333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311700" y="395805"/>
            <a:ext cx="8520599" cy="105126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Conclusions</a:t>
            </a: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(1–2 slides)</a:t>
            </a:r>
            <a:b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State your strongest results, and explain how you interpret them.</a:t>
            </a:r>
            <a:b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</a:b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311700" y="1447070"/>
            <a:ext cx="8520599" cy="30725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4763" lvl="0" marL="4763" marR="0" rtl="0" algn="l">
              <a:lnSpc>
                <a:spcPct val="171428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Example</a:t>
            </a:r>
          </a:p>
          <a:p>
            <a:pPr indent="-290513" lvl="0" marL="290513" marR="0" rtl="0" algn="l">
              <a:lnSpc>
                <a:spcPct val="133333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Based on the samples of helicopters analyzed in this experiment, we cannot conclude that the new design produces helicopters that fly longer than the original design.</a:t>
            </a:r>
          </a:p>
          <a:p>
            <a:pPr indent="-290513" lvl="0" marL="290513" marR="0" rtl="0" algn="l">
              <a:lnSpc>
                <a:spcPct val="133333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However, the samples were small, with only 10 helicopters of each design tested. Larger samples should be analyzed to obtain more accurate flight times for each design.</a:t>
            </a: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